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2"/>
  </p:notesMasterIdLst>
  <p:sldIdLst>
    <p:sldId id="256" r:id="rId6"/>
    <p:sldId id="977" r:id="rId7"/>
    <p:sldId id="961" r:id="rId8"/>
    <p:sldId id="960" r:id="rId9"/>
    <p:sldId id="975" r:id="rId10"/>
    <p:sldId id="978" r:id="rId11"/>
    <p:sldId id="952" r:id="rId12"/>
    <p:sldId id="979" r:id="rId13"/>
    <p:sldId id="965" r:id="rId14"/>
    <p:sldId id="980" r:id="rId15"/>
    <p:sldId id="981" r:id="rId16"/>
    <p:sldId id="964" r:id="rId17"/>
    <p:sldId id="966" r:id="rId18"/>
    <p:sldId id="982" r:id="rId19"/>
    <p:sldId id="983" r:id="rId20"/>
    <p:sldId id="969" r:id="rId21"/>
    <p:sldId id="984" r:id="rId22"/>
    <p:sldId id="962" r:id="rId23"/>
    <p:sldId id="963" r:id="rId24"/>
    <p:sldId id="986" r:id="rId25"/>
    <p:sldId id="988" r:id="rId26"/>
    <p:sldId id="990" r:id="rId27"/>
    <p:sldId id="991" r:id="rId28"/>
    <p:sldId id="989" r:id="rId29"/>
    <p:sldId id="987" r:id="rId30"/>
    <p:sldId id="95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2" d="100"/>
          <a:sy n="72" d="100"/>
        </p:scale>
        <p:origin x="29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68CEA-07B3-442B-A61E-C4141AE4CAA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2C788F7-EF13-49B9-AB6A-9D659AFBABFD}">
      <dgm:prSet phldrT="[Text]"/>
      <dgm:spPr>
        <a:solidFill>
          <a:schemeClr val="accent1">
            <a:lumMod val="60000"/>
            <a:lumOff val="40000"/>
          </a:schemeClr>
        </a:solidFill>
      </dgm:spPr>
      <dgm:t>
        <a:bodyPr/>
        <a:lstStyle/>
        <a:p>
          <a:r>
            <a:rPr lang="en-US" b="1" dirty="0">
              <a:solidFill>
                <a:schemeClr val="tx1"/>
              </a:solidFill>
            </a:rPr>
            <a:t>Assess</a:t>
          </a:r>
        </a:p>
      </dgm:t>
    </dgm:pt>
    <dgm:pt modelId="{5562ACBE-3772-4412-A659-0BDF5889690C}" type="parTrans" cxnId="{02D5A516-FBB3-4635-B507-B801CC11B940}">
      <dgm:prSet/>
      <dgm:spPr/>
      <dgm:t>
        <a:bodyPr/>
        <a:lstStyle/>
        <a:p>
          <a:endParaRPr lang="en-US"/>
        </a:p>
      </dgm:t>
    </dgm:pt>
    <dgm:pt modelId="{5AF82F3C-04B4-4D80-906B-C14488171A71}" type="sibTrans" cxnId="{02D5A516-FBB3-4635-B507-B801CC11B940}">
      <dgm:prSet/>
      <dgm:spPr/>
      <dgm:t>
        <a:bodyPr/>
        <a:lstStyle/>
        <a:p>
          <a:endParaRPr lang="en-US"/>
        </a:p>
      </dgm:t>
    </dgm:pt>
    <dgm:pt modelId="{55D75330-8F51-4614-A68D-0CD8D1C6648D}">
      <dgm:prSet phldrT="[Text]"/>
      <dgm:spPr>
        <a:solidFill>
          <a:schemeClr val="accent1">
            <a:lumMod val="60000"/>
            <a:lumOff val="40000"/>
          </a:schemeClr>
        </a:solidFill>
      </dgm:spPr>
      <dgm:t>
        <a:bodyPr/>
        <a:lstStyle/>
        <a:p>
          <a:r>
            <a:rPr lang="en-US" b="1" dirty="0">
              <a:solidFill>
                <a:schemeClr val="tx1"/>
              </a:solidFill>
            </a:rPr>
            <a:t>Identify</a:t>
          </a:r>
        </a:p>
      </dgm:t>
    </dgm:pt>
    <dgm:pt modelId="{5990E89F-321A-4362-AE67-7CBDCA160EB7}" type="parTrans" cxnId="{5C3FC491-3901-4F5E-9F46-718C747FE694}">
      <dgm:prSet/>
      <dgm:spPr/>
      <dgm:t>
        <a:bodyPr/>
        <a:lstStyle/>
        <a:p>
          <a:endParaRPr lang="en-US"/>
        </a:p>
      </dgm:t>
    </dgm:pt>
    <dgm:pt modelId="{AF279FFE-9A9E-4932-8109-2599514C0C26}" type="sibTrans" cxnId="{5C3FC491-3901-4F5E-9F46-718C747FE694}">
      <dgm:prSet/>
      <dgm:spPr/>
      <dgm:t>
        <a:bodyPr/>
        <a:lstStyle/>
        <a:p>
          <a:endParaRPr lang="en-US"/>
        </a:p>
      </dgm:t>
    </dgm:pt>
    <dgm:pt modelId="{9876300D-6338-4439-ACF9-03ED9D15D0BA}">
      <dgm:prSet phldrT="[Text]"/>
      <dgm:spPr>
        <a:solidFill>
          <a:schemeClr val="accent6">
            <a:lumMod val="60000"/>
            <a:lumOff val="40000"/>
          </a:schemeClr>
        </a:solidFill>
      </dgm:spPr>
      <dgm:t>
        <a:bodyPr/>
        <a:lstStyle/>
        <a:p>
          <a:r>
            <a:rPr lang="en-US" b="1" dirty="0">
              <a:solidFill>
                <a:schemeClr val="tx1"/>
              </a:solidFill>
            </a:rPr>
            <a:t>Match</a:t>
          </a:r>
        </a:p>
      </dgm:t>
    </dgm:pt>
    <dgm:pt modelId="{BC71550C-ADFF-4F66-AB2D-C40C5F27C072}" type="parTrans" cxnId="{A49E6B20-0351-42CC-889B-0AD2F424A246}">
      <dgm:prSet/>
      <dgm:spPr/>
      <dgm:t>
        <a:bodyPr/>
        <a:lstStyle/>
        <a:p>
          <a:endParaRPr lang="en-US"/>
        </a:p>
      </dgm:t>
    </dgm:pt>
    <dgm:pt modelId="{E54BDE8A-C9AB-439C-9D33-0939F1590C13}" type="sibTrans" cxnId="{A49E6B20-0351-42CC-889B-0AD2F424A246}">
      <dgm:prSet/>
      <dgm:spPr/>
      <dgm:t>
        <a:bodyPr/>
        <a:lstStyle/>
        <a:p>
          <a:endParaRPr lang="en-US"/>
        </a:p>
      </dgm:t>
    </dgm:pt>
    <dgm:pt modelId="{14C9D974-582C-4F1E-8F1B-ED1FF1C0B918}">
      <dgm:prSet phldrT="[Text]"/>
      <dgm:spPr>
        <a:solidFill>
          <a:schemeClr val="accent6">
            <a:lumMod val="60000"/>
            <a:lumOff val="40000"/>
          </a:schemeClr>
        </a:solidFill>
      </dgm:spPr>
      <dgm:t>
        <a:bodyPr/>
        <a:lstStyle/>
        <a:p>
          <a:r>
            <a:rPr lang="en-US" b="1" dirty="0">
              <a:solidFill>
                <a:schemeClr val="tx1"/>
              </a:solidFill>
            </a:rPr>
            <a:t>Implement</a:t>
          </a:r>
        </a:p>
      </dgm:t>
    </dgm:pt>
    <dgm:pt modelId="{36523B09-209C-41BF-BC4F-B22698FC7B9A}" type="parTrans" cxnId="{609EF7B8-D550-4741-BC3E-E8F9481C9ED2}">
      <dgm:prSet/>
      <dgm:spPr/>
      <dgm:t>
        <a:bodyPr/>
        <a:lstStyle/>
        <a:p>
          <a:endParaRPr lang="en-US"/>
        </a:p>
      </dgm:t>
    </dgm:pt>
    <dgm:pt modelId="{B577B2A7-A630-4AA2-9E3F-A42424FE1243}" type="sibTrans" cxnId="{609EF7B8-D550-4741-BC3E-E8F9481C9ED2}">
      <dgm:prSet/>
      <dgm:spPr/>
      <dgm:t>
        <a:bodyPr/>
        <a:lstStyle/>
        <a:p>
          <a:endParaRPr lang="en-US"/>
        </a:p>
      </dgm:t>
    </dgm:pt>
    <dgm:pt modelId="{A8F438A8-A20F-4971-84C8-17D83201D173}">
      <dgm:prSet phldrT="[Text]"/>
      <dgm:spPr/>
      <dgm:t>
        <a:bodyPr/>
        <a:lstStyle/>
        <a:p>
          <a:r>
            <a:rPr lang="en-US" b="1" dirty="0">
              <a:solidFill>
                <a:schemeClr val="tx1"/>
              </a:solidFill>
            </a:rPr>
            <a:t>Evaluate</a:t>
          </a:r>
        </a:p>
      </dgm:t>
    </dgm:pt>
    <dgm:pt modelId="{42B4F5E8-518F-4D11-AC0B-4EDCCC281B77}" type="parTrans" cxnId="{0DFDE62A-C33A-4438-A46A-9BB04F05AD31}">
      <dgm:prSet/>
      <dgm:spPr/>
      <dgm:t>
        <a:bodyPr/>
        <a:lstStyle/>
        <a:p>
          <a:endParaRPr lang="en-US"/>
        </a:p>
      </dgm:t>
    </dgm:pt>
    <dgm:pt modelId="{9C06971C-43AF-4021-987E-DF413DB4BE9A}" type="sibTrans" cxnId="{0DFDE62A-C33A-4438-A46A-9BB04F05AD31}">
      <dgm:prSet/>
      <dgm:spPr/>
      <dgm:t>
        <a:bodyPr/>
        <a:lstStyle/>
        <a:p>
          <a:endParaRPr lang="en-US"/>
        </a:p>
      </dgm:t>
    </dgm:pt>
    <dgm:pt modelId="{604FFD9B-FD29-4D72-8754-66D22530E6E7}" type="pres">
      <dgm:prSet presAssocID="{BA968CEA-07B3-442B-A61E-C4141AE4CAAE}" presName="cycle" presStyleCnt="0">
        <dgm:presLayoutVars>
          <dgm:dir/>
          <dgm:resizeHandles val="exact"/>
        </dgm:presLayoutVars>
      </dgm:prSet>
      <dgm:spPr/>
    </dgm:pt>
    <dgm:pt modelId="{F1CBF34C-BB9C-4C1A-B1CB-BE1A740F6033}" type="pres">
      <dgm:prSet presAssocID="{02C788F7-EF13-49B9-AB6A-9D659AFBABFD}" presName="node" presStyleLbl="node1" presStyleIdx="0" presStyleCnt="5">
        <dgm:presLayoutVars>
          <dgm:bulletEnabled val="1"/>
        </dgm:presLayoutVars>
      </dgm:prSet>
      <dgm:spPr/>
    </dgm:pt>
    <dgm:pt modelId="{A1CBF5DA-6BA8-4B0D-9435-D37FC5970E6F}" type="pres">
      <dgm:prSet presAssocID="{02C788F7-EF13-49B9-AB6A-9D659AFBABFD}" presName="spNode" presStyleCnt="0"/>
      <dgm:spPr/>
    </dgm:pt>
    <dgm:pt modelId="{F92CF8BE-5567-49EC-9B61-5A3DAF2B70E4}" type="pres">
      <dgm:prSet presAssocID="{5AF82F3C-04B4-4D80-906B-C14488171A71}" presName="sibTrans" presStyleLbl="sibTrans1D1" presStyleIdx="0" presStyleCnt="5"/>
      <dgm:spPr/>
    </dgm:pt>
    <dgm:pt modelId="{005529FA-5C09-4FCB-ABBA-A75AC5B43894}" type="pres">
      <dgm:prSet presAssocID="{55D75330-8F51-4614-A68D-0CD8D1C6648D}" presName="node" presStyleLbl="node1" presStyleIdx="1" presStyleCnt="5">
        <dgm:presLayoutVars>
          <dgm:bulletEnabled val="1"/>
        </dgm:presLayoutVars>
      </dgm:prSet>
      <dgm:spPr/>
    </dgm:pt>
    <dgm:pt modelId="{2F797287-45A8-4AAC-BC5A-8881DB8D30A7}" type="pres">
      <dgm:prSet presAssocID="{55D75330-8F51-4614-A68D-0CD8D1C6648D}" presName="spNode" presStyleCnt="0"/>
      <dgm:spPr/>
    </dgm:pt>
    <dgm:pt modelId="{8B62A788-2E2C-4BD6-A7EF-F63CFE0A36FF}" type="pres">
      <dgm:prSet presAssocID="{AF279FFE-9A9E-4932-8109-2599514C0C26}" presName="sibTrans" presStyleLbl="sibTrans1D1" presStyleIdx="1" presStyleCnt="5"/>
      <dgm:spPr/>
    </dgm:pt>
    <dgm:pt modelId="{4994ABA4-3FE8-4014-B8FD-628DBA5A80B6}" type="pres">
      <dgm:prSet presAssocID="{9876300D-6338-4439-ACF9-03ED9D15D0BA}" presName="node" presStyleLbl="node1" presStyleIdx="2" presStyleCnt="5">
        <dgm:presLayoutVars>
          <dgm:bulletEnabled val="1"/>
        </dgm:presLayoutVars>
      </dgm:prSet>
      <dgm:spPr/>
    </dgm:pt>
    <dgm:pt modelId="{9F76F876-C112-4B06-BFBB-EC97EBF6FC6E}" type="pres">
      <dgm:prSet presAssocID="{9876300D-6338-4439-ACF9-03ED9D15D0BA}" presName="spNode" presStyleCnt="0"/>
      <dgm:spPr/>
    </dgm:pt>
    <dgm:pt modelId="{CD90D9C1-E355-432B-9511-CB31D2F83E27}" type="pres">
      <dgm:prSet presAssocID="{E54BDE8A-C9AB-439C-9D33-0939F1590C13}" presName="sibTrans" presStyleLbl="sibTrans1D1" presStyleIdx="2" presStyleCnt="5"/>
      <dgm:spPr/>
    </dgm:pt>
    <dgm:pt modelId="{1FB89540-A2E0-4402-B76E-4A9CE8A6B043}" type="pres">
      <dgm:prSet presAssocID="{14C9D974-582C-4F1E-8F1B-ED1FF1C0B918}" presName="node" presStyleLbl="node1" presStyleIdx="3" presStyleCnt="5">
        <dgm:presLayoutVars>
          <dgm:bulletEnabled val="1"/>
        </dgm:presLayoutVars>
      </dgm:prSet>
      <dgm:spPr/>
    </dgm:pt>
    <dgm:pt modelId="{0C54FD41-75B4-4B5B-9C15-5A1D23506CAC}" type="pres">
      <dgm:prSet presAssocID="{14C9D974-582C-4F1E-8F1B-ED1FF1C0B918}" presName="spNode" presStyleCnt="0"/>
      <dgm:spPr/>
    </dgm:pt>
    <dgm:pt modelId="{9E410AA0-419C-4C97-AABE-8ED4C9F209CD}" type="pres">
      <dgm:prSet presAssocID="{B577B2A7-A630-4AA2-9E3F-A42424FE1243}" presName="sibTrans" presStyleLbl="sibTrans1D1" presStyleIdx="3" presStyleCnt="5"/>
      <dgm:spPr/>
    </dgm:pt>
    <dgm:pt modelId="{87FA7C16-BAB8-4138-B5BF-D80BDB478883}" type="pres">
      <dgm:prSet presAssocID="{A8F438A8-A20F-4971-84C8-17D83201D173}" presName="node" presStyleLbl="node1" presStyleIdx="4" presStyleCnt="5">
        <dgm:presLayoutVars>
          <dgm:bulletEnabled val="1"/>
        </dgm:presLayoutVars>
      </dgm:prSet>
      <dgm:spPr/>
    </dgm:pt>
    <dgm:pt modelId="{EA023E2D-47B9-44CA-84FE-B55CDC92DBE4}" type="pres">
      <dgm:prSet presAssocID="{A8F438A8-A20F-4971-84C8-17D83201D173}" presName="spNode" presStyleCnt="0"/>
      <dgm:spPr/>
    </dgm:pt>
    <dgm:pt modelId="{8F9A7DE0-77E6-4FCB-89A5-9CFA1537B9FC}" type="pres">
      <dgm:prSet presAssocID="{9C06971C-43AF-4021-987E-DF413DB4BE9A}" presName="sibTrans" presStyleLbl="sibTrans1D1" presStyleIdx="4" presStyleCnt="5"/>
      <dgm:spPr/>
    </dgm:pt>
  </dgm:ptLst>
  <dgm:cxnLst>
    <dgm:cxn modelId="{02D5A516-FBB3-4635-B507-B801CC11B940}" srcId="{BA968CEA-07B3-442B-A61E-C4141AE4CAAE}" destId="{02C788F7-EF13-49B9-AB6A-9D659AFBABFD}" srcOrd="0" destOrd="0" parTransId="{5562ACBE-3772-4412-A659-0BDF5889690C}" sibTransId="{5AF82F3C-04B4-4D80-906B-C14488171A71}"/>
    <dgm:cxn modelId="{A49E6B20-0351-42CC-889B-0AD2F424A246}" srcId="{BA968CEA-07B3-442B-A61E-C4141AE4CAAE}" destId="{9876300D-6338-4439-ACF9-03ED9D15D0BA}" srcOrd="2" destOrd="0" parTransId="{BC71550C-ADFF-4F66-AB2D-C40C5F27C072}" sibTransId="{E54BDE8A-C9AB-439C-9D33-0939F1590C13}"/>
    <dgm:cxn modelId="{0DFDE62A-C33A-4438-A46A-9BB04F05AD31}" srcId="{BA968CEA-07B3-442B-A61E-C4141AE4CAAE}" destId="{A8F438A8-A20F-4971-84C8-17D83201D173}" srcOrd="4" destOrd="0" parTransId="{42B4F5E8-518F-4D11-AC0B-4EDCCC281B77}" sibTransId="{9C06971C-43AF-4021-987E-DF413DB4BE9A}"/>
    <dgm:cxn modelId="{D0BAF43B-EA97-4EB6-9233-48847CFEA39B}" type="presOf" srcId="{9876300D-6338-4439-ACF9-03ED9D15D0BA}" destId="{4994ABA4-3FE8-4014-B8FD-628DBA5A80B6}" srcOrd="0" destOrd="0" presId="urn:microsoft.com/office/officeart/2005/8/layout/cycle5"/>
    <dgm:cxn modelId="{DE72993D-4C46-49A1-95D5-1E92F1820DFD}" type="presOf" srcId="{5AF82F3C-04B4-4D80-906B-C14488171A71}" destId="{F92CF8BE-5567-49EC-9B61-5A3DAF2B70E4}" srcOrd="0" destOrd="0" presId="urn:microsoft.com/office/officeart/2005/8/layout/cycle5"/>
    <dgm:cxn modelId="{A9C4D25D-0B82-43AB-B4AD-CF72286DC219}" type="presOf" srcId="{02C788F7-EF13-49B9-AB6A-9D659AFBABFD}" destId="{F1CBF34C-BB9C-4C1A-B1CB-BE1A740F6033}" srcOrd="0" destOrd="0" presId="urn:microsoft.com/office/officeart/2005/8/layout/cycle5"/>
    <dgm:cxn modelId="{5D02344B-32B4-4C44-B8CD-43B235EE381D}" type="presOf" srcId="{55D75330-8F51-4614-A68D-0CD8D1C6648D}" destId="{005529FA-5C09-4FCB-ABBA-A75AC5B43894}" srcOrd="0" destOrd="0" presId="urn:microsoft.com/office/officeart/2005/8/layout/cycle5"/>
    <dgm:cxn modelId="{19B7987F-4073-444E-AB6B-C0036027C941}" type="presOf" srcId="{14C9D974-582C-4F1E-8F1B-ED1FF1C0B918}" destId="{1FB89540-A2E0-4402-B76E-4A9CE8A6B043}" srcOrd="0" destOrd="0" presId="urn:microsoft.com/office/officeart/2005/8/layout/cycle5"/>
    <dgm:cxn modelId="{B81D778F-144B-41CA-99AE-8DC7D7C26D6D}" type="presOf" srcId="{B577B2A7-A630-4AA2-9E3F-A42424FE1243}" destId="{9E410AA0-419C-4C97-AABE-8ED4C9F209CD}" srcOrd="0" destOrd="0" presId="urn:microsoft.com/office/officeart/2005/8/layout/cycle5"/>
    <dgm:cxn modelId="{5C3FC491-3901-4F5E-9F46-718C747FE694}" srcId="{BA968CEA-07B3-442B-A61E-C4141AE4CAAE}" destId="{55D75330-8F51-4614-A68D-0CD8D1C6648D}" srcOrd="1" destOrd="0" parTransId="{5990E89F-321A-4362-AE67-7CBDCA160EB7}" sibTransId="{AF279FFE-9A9E-4932-8109-2599514C0C26}"/>
    <dgm:cxn modelId="{9DC3149D-7EC4-4E6E-822E-416CEFF73D97}" type="presOf" srcId="{E54BDE8A-C9AB-439C-9D33-0939F1590C13}" destId="{CD90D9C1-E355-432B-9511-CB31D2F83E27}" srcOrd="0" destOrd="0" presId="urn:microsoft.com/office/officeart/2005/8/layout/cycle5"/>
    <dgm:cxn modelId="{163BC4A6-B58F-4253-A580-AF355ED3E1A1}" type="presOf" srcId="{AF279FFE-9A9E-4932-8109-2599514C0C26}" destId="{8B62A788-2E2C-4BD6-A7EF-F63CFE0A36FF}" srcOrd="0" destOrd="0" presId="urn:microsoft.com/office/officeart/2005/8/layout/cycle5"/>
    <dgm:cxn modelId="{D92232B6-C0A2-4A65-9DEB-975DF99725CD}" type="presOf" srcId="{BA968CEA-07B3-442B-A61E-C4141AE4CAAE}" destId="{604FFD9B-FD29-4D72-8754-66D22530E6E7}" srcOrd="0" destOrd="0" presId="urn:microsoft.com/office/officeart/2005/8/layout/cycle5"/>
    <dgm:cxn modelId="{609EF7B8-D550-4741-BC3E-E8F9481C9ED2}" srcId="{BA968CEA-07B3-442B-A61E-C4141AE4CAAE}" destId="{14C9D974-582C-4F1E-8F1B-ED1FF1C0B918}" srcOrd="3" destOrd="0" parTransId="{36523B09-209C-41BF-BC4F-B22698FC7B9A}" sibTransId="{B577B2A7-A630-4AA2-9E3F-A42424FE1243}"/>
    <dgm:cxn modelId="{49028AC5-BE8D-4EAC-8488-ADB31FBAF179}" type="presOf" srcId="{A8F438A8-A20F-4971-84C8-17D83201D173}" destId="{87FA7C16-BAB8-4138-B5BF-D80BDB478883}" srcOrd="0" destOrd="0" presId="urn:microsoft.com/office/officeart/2005/8/layout/cycle5"/>
    <dgm:cxn modelId="{FDD88BFC-92FE-44E6-8C2E-C8E9A59F46B9}" type="presOf" srcId="{9C06971C-43AF-4021-987E-DF413DB4BE9A}" destId="{8F9A7DE0-77E6-4FCB-89A5-9CFA1537B9FC}" srcOrd="0" destOrd="0" presId="urn:microsoft.com/office/officeart/2005/8/layout/cycle5"/>
    <dgm:cxn modelId="{CD2B62A4-A16C-41D6-9D1C-80E95BF4CC72}" type="presParOf" srcId="{604FFD9B-FD29-4D72-8754-66D22530E6E7}" destId="{F1CBF34C-BB9C-4C1A-B1CB-BE1A740F6033}" srcOrd="0" destOrd="0" presId="urn:microsoft.com/office/officeart/2005/8/layout/cycle5"/>
    <dgm:cxn modelId="{5AC35DAD-BFB3-420D-9A9A-F8E627B9F18E}" type="presParOf" srcId="{604FFD9B-FD29-4D72-8754-66D22530E6E7}" destId="{A1CBF5DA-6BA8-4B0D-9435-D37FC5970E6F}" srcOrd="1" destOrd="0" presId="urn:microsoft.com/office/officeart/2005/8/layout/cycle5"/>
    <dgm:cxn modelId="{21A7DA8E-46DF-4096-B597-1B690F71ED1B}" type="presParOf" srcId="{604FFD9B-FD29-4D72-8754-66D22530E6E7}" destId="{F92CF8BE-5567-49EC-9B61-5A3DAF2B70E4}" srcOrd="2" destOrd="0" presId="urn:microsoft.com/office/officeart/2005/8/layout/cycle5"/>
    <dgm:cxn modelId="{A61335E9-AD3A-40D0-8788-A51AEB76C384}" type="presParOf" srcId="{604FFD9B-FD29-4D72-8754-66D22530E6E7}" destId="{005529FA-5C09-4FCB-ABBA-A75AC5B43894}" srcOrd="3" destOrd="0" presId="urn:microsoft.com/office/officeart/2005/8/layout/cycle5"/>
    <dgm:cxn modelId="{3BB54D80-24A3-4A7A-9521-A2E7941BFE92}" type="presParOf" srcId="{604FFD9B-FD29-4D72-8754-66D22530E6E7}" destId="{2F797287-45A8-4AAC-BC5A-8881DB8D30A7}" srcOrd="4" destOrd="0" presId="urn:microsoft.com/office/officeart/2005/8/layout/cycle5"/>
    <dgm:cxn modelId="{1DB9D6F6-4320-4EF4-BAE0-AB71F1F5524F}" type="presParOf" srcId="{604FFD9B-FD29-4D72-8754-66D22530E6E7}" destId="{8B62A788-2E2C-4BD6-A7EF-F63CFE0A36FF}" srcOrd="5" destOrd="0" presId="urn:microsoft.com/office/officeart/2005/8/layout/cycle5"/>
    <dgm:cxn modelId="{F43CFC16-07CA-4215-A90C-E7DBA86857F1}" type="presParOf" srcId="{604FFD9B-FD29-4D72-8754-66D22530E6E7}" destId="{4994ABA4-3FE8-4014-B8FD-628DBA5A80B6}" srcOrd="6" destOrd="0" presId="urn:microsoft.com/office/officeart/2005/8/layout/cycle5"/>
    <dgm:cxn modelId="{19A3DE87-B8D0-41FF-A273-FBBD34FC8883}" type="presParOf" srcId="{604FFD9B-FD29-4D72-8754-66D22530E6E7}" destId="{9F76F876-C112-4B06-BFBB-EC97EBF6FC6E}" srcOrd="7" destOrd="0" presId="urn:microsoft.com/office/officeart/2005/8/layout/cycle5"/>
    <dgm:cxn modelId="{52167583-62BD-4DE1-A316-B34922456468}" type="presParOf" srcId="{604FFD9B-FD29-4D72-8754-66D22530E6E7}" destId="{CD90D9C1-E355-432B-9511-CB31D2F83E27}" srcOrd="8" destOrd="0" presId="urn:microsoft.com/office/officeart/2005/8/layout/cycle5"/>
    <dgm:cxn modelId="{C26ABA46-5CCB-4735-8B35-F34A98BD5B4C}" type="presParOf" srcId="{604FFD9B-FD29-4D72-8754-66D22530E6E7}" destId="{1FB89540-A2E0-4402-B76E-4A9CE8A6B043}" srcOrd="9" destOrd="0" presId="urn:microsoft.com/office/officeart/2005/8/layout/cycle5"/>
    <dgm:cxn modelId="{CFECB56A-F425-4B6B-9959-33EB99207B77}" type="presParOf" srcId="{604FFD9B-FD29-4D72-8754-66D22530E6E7}" destId="{0C54FD41-75B4-4B5B-9C15-5A1D23506CAC}" srcOrd="10" destOrd="0" presId="urn:microsoft.com/office/officeart/2005/8/layout/cycle5"/>
    <dgm:cxn modelId="{9DFA16AD-0DA4-464D-BB75-6DFDDD92DAD1}" type="presParOf" srcId="{604FFD9B-FD29-4D72-8754-66D22530E6E7}" destId="{9E410AA0-419C-4C97-AABE-8ED4C9F209CD}" srcOrd="11" destOrd="0" presId="urn:microsoft.com/office/officeart/2005/8/layout/cycle5"/>
    <dgm:cxn modelId="{CC851C58-D447-4E88-BB36-8B41A57BF8B2}" type="presParOf" srcId="{604FFD9B-FD29-4D72-8754-66D22530E6E7}" destId="{87FA7C16-BAB8-4138-B5BF-D80BDB478883}" srcOrd="12" destOrd="0" presId="urn:microsoft.com/office/officeart/2005/8/layout/cycle5"/>
    <dgm:cxn modelId="{6CEAF786-B94E-49F8-9008-54AB5F3AC2F8}" type="presParOf" srcId="{604FFD9B-FD29-4D72-8754-66D22530E6E7}" destId="{EA023E2D-47B9-44CA-84FE-B55CDC92DBE4}" srcOrd="13" destOrd="0" presId="urn:microsoft.com/office/officeart/2005/8/layout/cycle5"/>
    <dgm:cxn modelId="{B5523EAC-79EC-47C5-BA51-343869AEA4EE}" type="presParOf" srcId="{604FFD9B-FD29-4D72-8754-66D22530E6E7}" destId="{8F9A7DE0-77E6-4FCB-89A5-9CFA1537B9F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BF34C-BB9C-4C1A-B1CB-BE1A740F6033}">
      <dsp:nvSpPr>
        <dsp:cNvPr id="0" name=""/>
        <dsp:cNvSpPr/>
      </dsp:nvSpPr>
      <dsp:spPr>
        <a:xfrm>
          <a:off x="4058702" y="1410"/>
          <a:ext cx="1428644" cy="928618"/>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Assess</a:t>
          </a:r>
        </a:p>
      </dsp:txBody>
      <dsp:txXfrm>
        <a:off x="4104033" y="46741"/>
        <a:ext cx="1337982" cy="837956"/>
      </dsp:txXfrm>
    </dsp:sp>
    <dsp:sp modelId="{F92CF8BE-5567-49EC-9B61-5A3DAF2B70E4}">
      <dsp:nvSpPr>
        <dsp:cNvPr id="0" name=""/>
        <dsp:cNvSpPr/>
      </dsp:nvSpPr>
      <dsp:spPr>
        <a:xfrm>
          <a:off x="2916639" y="465720"/>
          <a:ext cx="3712769" cy="3712769"/>
        </a:xfrm>
        <a:custGeom>
          <a:avLst/>
          <a:gdLst/>
          <a:ahLst/>
          <a:cxnLst/>
          <a:rect l="0" t="0" r="0" b="0"/>
          <a:pathLst>
            <a:path>
              <a:moveTo>
                <a:pt x="2762366" y="236088"/>
              </a:moveTo>
              <a:arcTo wR="1856384" hR="1856384" stAng="17952693" swAng="12127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05529FA-5C09-4FCB-ABBA-A75AC5B43894}">
      <dsp:nvSpPr>
        <dsp:cNvPr id="0" name=""/>
        <dsp:cNvSpPr/>
      </dsp:nvSpPr>
      <dsp:spPr>
        <a:xfrm>
          <a:off x="5824229" y="1284141"/>
          <a:ext cx="1428644" cy="928618"/>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Identify</a:t>
          </a:r>
        </a:p>
      </dsp:txBody>
      <dsp:txXfrm>
        <a:off x="5869560" y="1329472"/>
        <a:ext cx="1337982" cy="837956"/>
      </dsp:txXfrm>
    </dsp:sp>
    <dsp:sp modelId="{8B62A788-2E2C-4BD6-A7EF-F63CFE0A36FF}">
      <dsp:nvSpPr>
        <dsp:cNvPr id="0" name=""/>
        <dsp:cNvSpPr/>
      </dsp:nvSpPr>
      <dsp:spPr>
        <a:xfrm>
          <a:off x="2916639" y="465720"/>
          <a:ext cx="3712769" cy="3712769"/>
        </a:xfrm>
        <a:custGeom>
          <a:avLst/>
          <a:gdLst/>
          <a:ahLst/>
          <a:cxnLst/>
          <a:rect l="0" t="0" r="0" b="0"/>
          <a:pathLst>
            <a:path>
              <a:moveTo>
                <a:pt x="3708331" y="1984680"/>
              </a:moveTo>
              <a:arcTo wR="1856384" hR="1856384" stAng="21837775" swAng="136063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994ABA4-3FE8-4014-B8FD-628DBA5A80B6}">
      <dsp:nvSpPr>
        <dsp:cNvPr id="0" name=""/>
        <dsp:cNvSpPr/>
      </dsp:nvSpPr>
      <dsp:spPr>
        <a:xfrm>
          <a:off x="5149857" y="3359642"/>
          <a:ext cx="1428644" cy="9286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Match</a:t>
          </a:r>
        </a:p>
      </dsp:txBody>
      <dsp:txXfrm>
        <a:off x="5195188" y="3404973"/>
        <a:ext cx="1337982" cy="837956"/>
      </dsp:txXfrm>
    </dsp:sp>
    <dsp:sp modelId="{CD90D9C1-E355-432B-9511-CB31D2F83E27}">
      <dsp:nvSpPr>
        <dsp:cNvPr id="0" name=""/>
        <dsp:cNvSpPr/>
      </dsp:nvSpPr>
      <dsp:spPr>
        <a:xfrm>
          <a:off x="2916639" y="465720"/>
          <a:ext cx="3712769" cy="3712769"/>
        </a:xfrm>
        <a:custGeom>
          <a:avLst/>
          <a:gdLst/>
          <a:ahLst/>
          <a:cxnLst/>
          <a:rect l="0" t="0" r="0" b="0"/>
          <a:pathLst>
            <a:path>
              <a:moveTo>
                <a:pt x="2084543" y="3698695"/>
              </a:moveTo>
              <a:arcTo wR="1856384" hR="1856384" stAng="4976413" swAng="84717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FB89540-A2E0-4402-B76E-4A9CE8A6B043}">
      <dsp:nvSpPr>
        <dsp:cNvPr id="0" name=""/>
        <dsp:cNvSpPr/>
      </dsp:nvSpPr>
      <dsp:spPr>
        <a:xfrm>
          <a:off x="2967546" y="3359642"/>
          <a:ext cx="1428644" cy="9286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Implement</a:t>
          </a:r>
        </a:p>
      </dsp:txBody>
      <dsp:txXfrm>
        <a:off x="3012877" y="3404973"/>
        <a:ext cx="1337982" cy="837956"/>
      </dsp:txXfrm>
    </dsp:sp>
    <dsp:sp modelId="{9E410AA0-419C-4C97-AABE-8ED4C9F209CD}">
      <dsp:nvSpPr>
        <dsp:cNvPr id="0" name=""/>
        <dsp:cNvSpPr/>
      </dsp:nvSpPr>
      <dsp:spPr>
        <a:xfrm>
          <a:off x="2916639" y="465720"/>
          <a:ext cx="3712769" cy="3712769"/>
        </a:xfrm>
        <a:custGeom>
          <a:avLst/>
          <a:gdLst/>
          <a:ahLst/>
          <a:cxnLst/>
          <a:rect l="0" t="0" r="0" b="0"/>
          <a:pathLst>
            <a:path>
              <a:moveTo>
                <a:pt x="197074" y="2688762"/>
              </a:moveTo>
              <a:arcTo wR="1856384" hR="1856384" stAng="9201588" swAng="136063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7FA7C16-BAB8-4138-B5BF-D80BDB478883}">
      <dsp:nvSpPr>
        <dsp:cNvPr id="0" name=""/>
        <dsp:cNvSpPr/>
      </dsp:nvSpPr>
      <dsp:spPr>
        <a:xfrm>
          <a:off x="2293175" y="1284141"/>
          <a:ext cx="1428644" cy="928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Evaluate</a:t>
          </a:r>
        </a:p>
      </dsp:txBody>
      <dsp:txXfrm>
        <a:off x="2338506" y="1329472"/>
        <a:ext cx="1337982" cy="837956"/>
      </dsp:txXfrm>
    </dsp:sp>
    <dsp:sp modelId="{8F9A7DE0-77E6-4FCB-89A5-9CFA1537B9FC}">
      <dsp:nvSpPr>
        <dsp:cNvPr id="0" name=""/>
        <dsp:cNvSpPr/>
      </dsp:nvSpPr>
      <dsp:spPr>
        <a:xfrm>
          <a:off x="2916639" y="465720"/>
          <a:ext cx="3712769" cy="3712769"/>
        </a:xfrm>
        <a:custGeom>
          <a:avLst/>
          <a:gdLst/>
          <a:ahLst/>
          <a:cxnLst/>
          <a:rect l="0" t="0" r="0" b="0"/>
          <a:pathLst>
            <a:path>
              <a:moveTo>
                <a:pt x="446389" y="648875"/>
              </a:moveTo>
              <a:arcTo wR="1856384" hR="1856384" stAng="13234590" swAng="121271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EE820-5347-42C4-B983-B4CFF2603F98}" type="datetimeFigureOut">
              <a:rPr lang="en-US" smtClean="0"/>
              <a:t>8/19/2023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10D13-AFD6-4CA3-9F9C-9AF1AFCFAF85}" type="slidenum">
              <a:rPr lang="en-US" smtClean="0"/>
              <a:t>‹#›</a:t>
            </a:fld>
            <a:endParaRPr lang="en-US"/>
          </a:p>
        </p:txBody>
      </p:sp>
    </p:spTree>
    <p:extLst>
      <p:ext uri="{BB962C8B-B14F-4D97-AF65-F5344CB8AC3E}">
        <p14:creationId xmlns:p14="http://schemas.microsoft.com/office/powerpoint/2010/main" val="88218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A192-A8C8-1680-9861-2F7075B3C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5495CD-4352-D16D-0136-E459EDFF76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5F1439-37E7-3F36-E5CC-B11459076E18}"/>
              </a:ext>
            </a:extLst>
          </p:cNvPr>
          <p:cNvSpPr>
            <a:spLocks noGrp="1"/>
          </p:cNvSpPr>
          <p:nvPr>
            <p:ph type="dt" sz="half" idx="10"/>
          </p:nvPr>
        </p:nvSpPr>
        <p:spPr/>
        <p:txBody>
          <a:bodyPr/>
          <a:lstStyle/>
          <a:p>
            <a:fld id="{F86C90ED-DF8E-4F6D-B6AA-1E1448175B77}" type="datetime1">
              <a:rPr lang="en-US" smtClean="0"/>
              <a:t>8/19/2023</a:t>
            </a:fld>
            <a:endParaRPr lang="en-US"/>
          </a:p>
        </p:txBody>
      </p:sp>
      <p:sp>
        <p:nvSpPr>
          <p:cNvPr id="5" name="Footer Placeholder 4">
            <a:extLst>
              <a:ext uri="{FF2B5EF4-FFF2-40B4-BE49-F238E27FC236}">
                <a16:creationId xmlns:a16="http://schemas.microsoft.com/office/drawing/2014/main" id="{8AED00BA-C6FD-EDF8-C636-B48335FD2F2F}"/>
              </a:ext>
            </a:extLst>
          </p:cNvPr>
          <p:cNvSpPr>
            <a:spLocks noGrp="1"/>
          </p:cNvSpPr>
          <p:nvPr>
            <p:ph type="ftr" sz="quarter" idx="11"/>
          </p:nvPr>
        </p:nvSpPr>
        <p:spPr/>
        <p:txBody>
          <a:bodyPr/>
          <a:lstStyle/>
          <a:p>
            <a:r>
              <a:rPr lang="en-US"/>
              <a:t>A.I.M.I.E. Action Planning </a:t>
            </a:r>
            <a:endParaRPr lang="en-US" dirty="0"/>
          </a:p>
        </p:txBody>
      </p:sp>
      <p:sp>
        <p:nvSpPr>
          <p:cNvPr id="6" name="Slide Number Placeholder 5">
            <a:extLst>
              <a:ext uri="{FF2B5EF4-FFF2-40B4-BE49-F238E27FC236}">
                <a16:creationId xmlns:a16="http://schemas.microsoft.com/office/drawing/2014/main" id="{06D3B9E1-0E7F-ADCB-B984-6752E8078495}"/>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43327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9FDC-1870-A1AE-A583-A13CCCD684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7FB144-2FA0-99FA-4C4A-735BFB3ADE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6A944-3EB9-CF8F-CB71-DCBD0BC337B1}"/>
              </a:ext>
            </a:extLst>
          </p:cNvPr>
          <p:cNvSpPr>
            <a:spLocks noGrp="1"/>
          </p:cNvSpPr>
          <p:nvPr>
            <p:ph type="dt" sz="half" idx="10"/>
          </p:nvPr>
        </p:nvSpPr>
        <p:spPr/>
        <p:txBody>
          <a:bodyPr/>
          <a:lstStyle/>
          <a:p>
            <a:fld id="{36596EBE-F628-4042-9223-484D8204EE8A}" type="datetime1">
              <a:rPr lang="en-US" smtClean="0"/>
              <a:t>8/19/2023</a:t>
            </a:fld>
            <a:endParaRPr lang="en-US"/>
          </a:p>
        </p:txBody>
      </p:sp>
      <p:sp>
        <p:nvSpPr>
          <p:cNvPr id="5" name="Footer Placeholder 4">
            <a:extLst>
              <a:ext uri="{FF2B5EF4-FFF2-40B4-BE49-F238E27FC236}">
                <a16:creationId xmlns:a16="http://schemas.microsoft.com/office/drawing/2014/main" id="{00354981-9205-E838-20B8-1FB2E5A4CC6C}"/>
              </a:ext>
            </a:extLst>
          </p:cNvPr>
          <p:cNvSpPr>
            <a:spLocks noGrp="1"/>
          </p:cNvSpPr>
          <p:nvPr>
            <p:ph type="ftr" sz="quarter" idx="11"/>
          </p:nvPr>
        </p:nvSpPr>
        <p:spPr/>
        <p:txBody>
          <a:bodyPr/>
          <a:lstStyle/>
          <a:p>
            <a:r>
              <a:rPr lang="en-US"/>
              <a:t>A.I.M.I.E. Action Planning </a:t>
            </a:r>
            <a:endParaRPr lang="en-US" dirty="0"/>
          </a:p>
        </p:txBody>
      </p:sp>
      <p:sp>
        <p:nvSpPr>
          <p:cNvPr id="6" name="Slide Number Placeholder 5">
            <a:extLst>
              <a:ext uri="{FF2B5EF4-FFF2-40B4-BE49-F238E27FC236}">
                <a16:creationId xmlns:a16="http://schemas.microsoft.com/office/drawing/2014/main" id="{C4D5B7BB-D882-CEB5-A0E4-0F7489F37DCD}"/>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393294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1E2CF-26E1-C639-1FDA-9B7D07D505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83BFE4-B5DA-1505-A1D8-70F42D5956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80906-3740-A5AE-3ED5-74E25EC92959}"/>
              </a:ext>
            </a:extLst>
          </p:cNvPr>
          <p:cNvSpPr>
            <a:spLocks noGrp="1"/>
          </p:cNvSpPr>
          <p:nvPr>
            <p:ph type="dt" sz="half" idx="10"/>
          </p:nvPr>
        </p:nvSpPr>
        <p:spPr/>
        <p:txBody>
          <a:bodyPr/>
          <a:lstStyle/>
          <a:p>
            <a:fld id="{5BE33F53-DBA2-4428-B270-45D764DF7645}" type="datetime1">
              <a:rPr lang="en-US" smtClean="0"/>
              <a:t>8/19/2023</a:t>
            </a:fld>
            <a:endParaRPr lang="en-US"/>
          </a:p>
        </p:txBody>
      </p:sp>
      <p:sp>
        <p:nvSpPr>
          <p:cNvPr id="5" name="Footer Placeholder 4">
            <a:extLst>
              <a:ext uri="{FF2B5EF4-FFF2-40B4-BE49-F238E27FC236}">
                <a16:creationId xmlns:a16="http://schemas.microsoft.com/office/drawing/2014/main" id="{7D65A9AA-7DCB-384B-1A34-B2E146C1146A}"/>
              </a:ext>
            </a:extLst>
          </p:cNvPr>
          <p:cNvSpPr>
            <a:spLocks noGrp="1"/>
          </p:cNvSpPr>
          <p:nvPr>
            <p:ph type="ftr" sz="quarter" idx="11"/>
          </p:nvPr>
        </p:nvSpPr>
        <p:spPr/>
        <p:txBody>
          <a:bodyPr/>
          <a:lstStyle/>
          <a:p>
            <a:r>
              <a:rPr lang="en-US"/>
              <a:t>A.I.M.I.E. Action Planning </a:t>
            </a:r>
            <a:endParaRPr lang="en-US" dirty="0"/>
          </a:p>
        </p:txBody>
      </p:sp>
      <p:sp>
        <p:nvSpPr>
          <p:cNvPr id="6" name="Slide Number Placeholder 5">
            <a:extLst>
              <a:ext uri="{FF2B5EF4-FFF2-40B4-BE49-F238E27FC236}">
                <a16:creationId xmlns:a16="http://schemas.microsoft.com/office/drawing/2014/main" id="{FBACA80A-07D3-94A9-7324-51F8EC6FFD05}"/>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306499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EB3FD-FDE7-DE77-C57B-A9D19BBA52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76352E-0A00-239F-5638-F14354003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7BFDD7-5731-1DEF-199D-0826B040F8B3}"/>
              </a:ext>
            </a:extLst>
          </p:cNvPr>
          <p:cNvSpPr>
            <a:spLocks noGrp="1"/>
          </p:cNvSpPr>
          <p:nvPr>
            <p:ph type="dt" sz="half" idx="10"/>
          </p:nvPr>
        </p:nvSpPr>
        <p:spPr/>
        <p:txBody>
          <a:bodyPr/>
          <a:lstStyle/>
          <a:p>
            <a:fld id="{087D2E0B-5D5E-421E-BEDD-A805774BFB38}" type="datetime1">
              <a:rPr lang="en-US" smtClean="0"/>
              <a:t>8/19/2023</a:t>
            </a:fld>
            <a:endParaRPr lang="en-US"/>
          </a:p>
        </p:txBody>
      </p:sp>
      <p:sp>
        <p:nvSpPr>
          <p:cNvPr id="5" name="Footer Placeholder 4">
            <a:extLst>
              <a:ext uri="{FF2B5EF4-FFF2-40B4-BE49-F238E27FC236}">
                <a16:creationId xmlns:a16="http://schemas.microsoft.com/office/drawing/2014/main" id="{42685329-166A-9E03-9E5D-0974AC8A8F55}"/>
              </a:ext>
            </a:extLst>
          </p:cNvPr>
          <p:cNvSpPr>
            <a:spLocks noGrp="1"/>
          </p:cNvSpPr>
          <p:nvPr>
            <p:ph type="ftr" sz="quarter" idx="11"/>
          </p:nvPr>
        </p:nvSpPr>
        <p:spPr/>
        <p:txBody>
          <a:bodyPr/>
          <a:lstStyle/>
          <a:p>
            <a:r>
              <a:rPr lang="en-US"/>
              <a:t>A.I.M.I.E. Action Planning </a:t>
            </a:r>
          </a:p>
        </p:txBody>
      </p:sp>
      <p:sp>
        <p:nvSpPr>
          <p:cNvPr id="6" name="Slide Number Placeholder 5">
            <a:extLst>
              <a:ext uri="{FF2B5EF4-FFF2-40B4-BE49-F238E27FC236}">
                <a16:creationId xmlns:a16="http://schemas.microsoft.com/office/drawing/2014/main" id="{4E86E6FF-EFFE-D5B3-C9B4-F3FE3F7C57B7}"/>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1391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6871A-BF74-8181-2095-D60939D61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E1486-A33B-113F-8417-823A7FB43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FABA7-867E-80D5-898A-C88655F4CDD0}"/>
              </a:ext>
            </a:extLst>
          </p:cNvPr>
          <p:cNvSpPr>
            <a:spLocks noGrp="1"/>
          </p:cNvSpPr>
          <p:nvPr>
            <p:ph type="dt" sz="half" idx="10"/>
          </p:nvPr>
        </p:nvSpPr>
        <p:spPr/>
        <p:txBody>
          <a:bodyPr/>
          <a:lstStyle/>
          <a:p>
            <a:fld id="{B679BCC7-F48A-47CB-8A64-4C0218DE679B}" type="datetime1">
              <a:rPr lang="en-US" smtClean="0"/>
              <a:t>8/19/2023</a:t>
            </a:fld>
            <a:endParaRPr lang="en-US"/>
          </a:p>
        </p:txBody>
      </p:sp>
      <p:sp>
        <p:nvSpPr>
          <p:cNvPr id="5" name="Footer Placeholder 4">
            <a:extLst>
              <a:ext uri="{FF2B5EF4-FFF2-40B4-BE49-F238E27FC236}">
                <a16:creationId xmlns:a16="http://schemas.microsoft.com/office/drawing/2014/main" id="{05E39AD8-6CF8-0E54-5DAE-85156D87037D}"/>
              </a:ext>
            </a:extLst>
          </p:cNvPr>
          <p:cNvSpPr>
            <a:spLocks noGrp="1"/>
          </p:cNvSpPr>
          <p:nvPr>
            <p:ph type="ftr" sz="quarter" idx="11"/>
          </p:nvPr>
        </p:nvSpPr>
        <p:spPr/>
        <p:txBody>
          <a:bodyPr/>
          <a:lstStyle/>
          <a:p>
            <a:r>
              <a:rPr lang="en-US"/>
              <a:t>A.I.M.I.E. Action Planning </a:t>
            </a:r>
          </a:p>
        </p:txBody>
      </p:sp>
      <p:sp>
        <p:nvSpPr>
          <p:cNvPr id="6" name="Slide Number Placeholder 5">
            <a:extLst>
              <a:ext uri="{FF2B5EF4-FFF2-40B4-BE49-F238E27FC236}">
                <a16:creationId xmlns:a16="http://schemas.microsoft.com/office/drawing/2014/main" id="{282D7BCD-DD3C-8406-5B3C-A85EA93C2189}"/>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208426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A94D-C942-69E5-2899-C15FC229CF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DB766-E977-058D-6916-774D2DBC07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9F6490-DB77-EFEB-C0F1-EFB260915F89}"/>
              </a:ext>
            </a:extLst>
          </p:cNvPr>
          <p:cNvSpPr>
            <a:spLocks noGrp="1"/>
          </p:cNvSpPr>
          <p:nvPr>
            <p:ph type="dt" sz="half" idx="10"/>
          </p:nvPr>
        </p:nvSpPr>
        <p:spPr/>
        <p:txBody>
          <a:bodyPr/>
          <a:lstStyle/>
          <a:p>
            <a:fld id="{68188CCB-EE5B-44B5-A86E-C99D7D84B4D4}" type="datetime1">
              <a:rPr lang="en-US" smtClean="0"/>
              <a:t>8/19/2023</a:t>
            </a:fld>
            <a:endParaRPr lang="en-US"/>
          </a:p>
        </p:txBody>
      </p:sp>
      <p:sp>
        <p:nvSpPr>
          <p:cNvPr id="5" name="Footer Placeholder 4">
            <a:extLst>
              <a:ext uri="{FF2B5EF4-FFF2-40B4-BE49-F238E27FC236}">
                <a16:creationId xmlns:a16="http://schemas.microsoft.com/office/drawing/2014/main" id="{45B210B9-9B70-1EF8-DAB1-E17BA70A52EA}"/>
              </a:ext>
            </a:extLst>
          </p:cNvPr>
          <p:cNvSpPr>
            <a:spLocks noGrp="1"/>
          </p:cNvSpPr>
          <p:nvPr>
            <p:ph type="ftr" sz="quarter" idx="11"/>
          </p:nvPr>
        </p:nvSpPr>
        <p:spPr/>
        <p:txBody>
          <a:bodyPr/>
          <a:lstStyle/>
          <a:p>
            <a:r>
              <a:rPr lang="en-US"/>
              <a:t>A.I.M.I.E. Action Planning </a:t>
            </a:r>
          </a:p>
        </p:txBody>
      </p:sp>
      <p:sp>
        <p:nvSpPr>
          <p:cNvPr id="6" name="Slide Number Placeholder 5">
            <a:extLst>
              <a:ext uri="{FF2B5EF4-FFF2-40B4-BE49-F238E27FC236}">
                <a16:creationId xmlns:a16="http://schemas.microsoft.com/office/drawing/2014/main" id="{5A8F8580-3DDD-6060-40F9-75F5E1D6D3C9}"/>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53025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9110-E36C-5F2F-B87F-A0883867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1F9DB-35D8-F7FB-35B3-E4871366C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075D53-3C7B-BFDE-C78C-D72B88DAFC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76F215-8BB9-B465-9E13-F709F32328C4}"/>
              </a:ext>
            </a:extLst>
          </p:cNvPr>
          <p:cNvSpPr>
            <a:spLocks noGrp="1"/>
          </p:cNvSpPr>
          <p:nvPr>
            <p:ph type="dt" sz="half" idx="10"/>
          </p:nvPr>
        </p:nvSpPr>
        <p:spPr/>
        <p:txBody>
          <a:bodyPr/>
          <a:lstStyle/>
          <a:p>
            <a:fld id="{C5DA0538-A606-4422-997E-D0B05B671B09}" type="datetime1">
              <a:rPr lang="en-US" smtClean="0"/>
              <a:t>8/19/2023</a:t>
            </a:fld>
            <a:endParaRPr lang="en-US"/>
          </a:p>
        </p:txBody>
      </p:sp>
      <p:sp>
        <p:nvSpPr>
          <p:cNvPr id="6" name="Footer Placeholder 5">
            <a:extLst>
              <a:ext uri="{FF2B5EF4-FFF2-40B4-BE49-F238E27FC236}">
                <a16:creationId xmlns:a16="http://schemas.microsoft.com/office/drawing/2014/main" id="{A8D2CCB7-FCB0-95B3-C50D-ADD1A9731370}"/>
              </a:ext>
            </a:extLst>
          </p:cNvPr>
          <p:cNvSpPr>
            <a:spLocks noGrp="1"/>
          </p:cNvSpPr>
          <p:nvPr>
            <p:ph type="ftr" sz="quarter" idx="11"/>
          </p:nvPr>
        </p:nvSpPr>
        <p:spPr/>
        <p:txBody>
          <a:bodyPr/>
          <a:lstStyle/>
          <a:p>
            <a:r>
              <a:rPr lang="en-US"/>
              <a:t>A.I.M.I.E. Action Planning </a:t>
            </a:r>
          </a:p>
        </p:txBody>
      </p:sp>
      <p:sp>
        <p:nvSpPr>
          <p:cNvPr id="7" name="Slide Number Placeholder 6">
            <a:extLst>
              <a:ext uri="{FF2B5EF4-FFF2-40B4-BE49-F238E27FC236}">
                <a16:creationId xmlns:a16="http://schemas.microsoft.com/office/drawing/2014/main" id="{ACD09151-3E3F-E0FB-FAA1-19F40C6BE3C4}"/>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3295209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3F62-291B-E9D2-EEDB-04AEAF1879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4BDC95-C84B-3563-9922-D3013A422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D0953D-B586-C359-AF77-996A162D0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EBB775-F0AA-CD3D-9D4E-A9FD9A8BB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D472C-A7D2-0F70-4F4B-D51DDBBB26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998E19-51AD-3565-4825-55F64432AE08}"/>
              </a:ext>
            </a:extLst>
          </p:cNvPr>
          <p:cNvSpPr>
            <a:spLocks noGrp="1"/>
          </p:cNvSpPr>
          <p:nvPr>
            <p:ph type="dt" sz="half" idx="10"/>
          </p:nvPr>
        </p:nvSpPr>
        <p:spPr/>
        <p:txBody>
          <a:bodyPr/>
          <a:lstStyle/>
          <a:p>
            <a:fld id="{948B6D9F-F155-41FB-8065-5556BD06C790}" type="datetime1">
              <a:rPr lang="en-US" smtClean="0"/>
              <a:t>8/19/2023</a:t>
            </a:fld>
            <a:endParaRPr lang="en-US"/>
          </a:p>
        </p:txBody>
      </p:sp>
      <p:sp>
        <p:nvSpPr>
          <p:cNvPr id="8" name="Footer Placeholder 7">
            <a:extLst>
              <a:ext uri="{FF2B5EF4-FFF2-40B4-BE49-F238E27FC236}">
                <a16:creationId xmlns:a16="http://schemas.microsoft.com/office/drawing/2014/main" id="{DF685797-6B40-31B7-658E-89030D1401B3}"/>
              </a:ext>
            </a:extLst>
          </p:cNvPr>
          <p:cNvSpPr>
            <a:spLocks noGrp="1"/>
          </p:cNvSpPr>
          <p:nvPr>
            <p:ph type="ftr" sz="quarter" idx="11"/>
          </p:nvPr>
        </p:nvSpPr>
        <p:spPr/>
        <p:txBody>
          <a:bodyPr/>
          <a:lstStyle/>
          <a:p>
            <a:r>
              <a:rPr lang="en-US"/>
              <a:t>A.I.M.I.E. Action Planning </a:t>
            </a:r>
          </a:p>
        </p:txBody>
      </p:sp>
      <p:sp>
        <p:nvSpPr>
          <p:cNvPr id="9" name="Slide Number Placeholder 8">
            <a:extLst>
              <a:ext uri="{FF2B5EF4-FFF2-40B4-BE49-F238E27FC236}">
                <a16:creationId xmlns:a16="http://schemas.microsoft.com/office/drawing/2014/main" id="{B8139D9E-09E2-4C38-4237-9F367E10321A}"/>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265687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8DE2-8F30-F584-D469-86C23D92CF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054AF5-1EF1-3EB9-ED0A-5F529CE462E4}"/>
              </a:ext>
            </a:extLst>
          </p:cNvPr>
          <p:cNvSpPr>
            <a:spLocks noGrp="1"/>
          </p:cNvSpPr>
          <p:nvPr>
            <p:ph type="dt" sz="half" idx="10"/>
          </p:nvPr>
        </p:nvSpPr>
        <p:spPr/>
        <p:txBody>
          <a:bodyPr/>
          <a:lstStyle/>
          <a:p>
            <a:fld id="{1F94C51E-7C3E-44FF-8943-2BF29F34ACD3}" type="datetime1">
              <a:rPr lang="en-US" smtClean="0"/>
              <a:t>8/19/2023</a:t>
            </a:fld>
            <a:endParaRPr lang="en-US"/>
          </a:p>
        </p:txBody>
      </p:sp>
      <p:sp>
        <p:nvSpPr>
          <p:cNvPr id="4" name="Footer Placeholder 3">
            <a:extLst>
              <a:ext uri="{FF2B5EF4-FFF2-40B4-BE49-F238E27FC236}">
                <a16:creationId xmlns:a16="http://schemas.microsoft.com/office/drawing/2014/main" id="{D6EEE8FA-5814-FB17-E8E0-89D7BFAE93A0}"/>
              </a:ext>
            </a:extLst>
          </p:cNvPr>
          <p:cNvSpPr>
            <a:spLocks noGrp="1"/>
          </p:cNvSpPr>
          <p:nvPr>
            <p:ph type="ftr" sz="quarter" idx="11"/>
          </p:nvPr>
        </p:nvSpPr>
        <p:spPr/>
        <p:txBody>
          <a:bodyPr/>
          <a:lstStyle/>
          <a:p>
            <a:r>
              <a:rPr lang="en-US"/>
              <a:t>A.I.M.I.E. Action Planning </a:t>
            </a:r>
          </a:p>
        </p:txBody>
      </p:sp>
      <p:sp>
        <p:nvSpPr>
          <p:cNvPr id="5" name="Slide Number Placeholder 4">
            <a:extLst>
              <a:ext uri="{FF2B5EF4-FFF2-40B4-BE49-F238E27FC236}">
                <a16:creationId xmlns:a16="http://schemas.microsoft.com/office/drawing/2014/main" id="{F7FCB1D8-62E1-77E9-0173-D7608F60F5EA}"/>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1820107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633427-BF85-8493-178C-6D53EF1AE246}"/>
              </a:ext>
            </a:extLst>
          </p:cNvPr>
          <p:cNvSpPr>
            <a:spLocks noGrp="1"/>
          </p:cNvSpPr>
          <p:nvPr>
            <p:ph type="dt" sz="half" idx="10"/>
          </p:nvPr>
        </p:nvSpPr>
        <p:spPr/>
        <p:txBody>
          <a:bodyPr/>
          <a:lstStyle/>
          <a:p>
            <a:fld id="{2BBB322C-77A7-49A7-A38A-5B86D44BDD64}" type="datetime1">
              <a:rPr lang="en-US" smtClean="0"/>
              <a:t>8/19/2023</a:t>
            </a:fld>
            <a:endParaRPr lang="en-US"/>
          </a:p>
        </p:txBody>
      </p:sp>
      <p:sp>
        <p:nvSpPr>
          <p:cNvPr id="3" name="Footer Placeholder 2">
            <a:extLst>
              <a:ext uri="{FF2B5EF4-FFF2-40B4-BE49-F238E27FC236}">
                <a16:creationId xmlns:a16="http://schemas.microsoft.com/office/drawing/2014/main" id="{C139B04D-6D8D-9B8C-0442-9442FEF0397A}"/>
              </a:ext>
            </a:extLst>
          </p:cNvPr>
          <p:cNvSpPr>
            <a:spLocks noGrp="1"/>
          </p:cNvSpPr>
          <p:nvPr>
            <p:ph type="ftr" sz="quarter" idx="11"/>
          </p:nvPr>
        </p:nvSpPr>
        <p:spPr/>
        <p:txBody>
          <a:bodyPr/>
          <a:lstStyle/>
          <a:p>
            <a:r>
              <a:rPr lang="en-US"/>
              <a:t>A.I.M.I.E. Action Planning </a:t>
            </a:r>
          </a:p>
        </p:txBody>
      </p:sp>
      <p:sp>
        <p:nvSpPr>
          <p:cNvPr id="4" name="Slide Number Placeholder 3">
            <a:extLst>
              <a:ext uri="{FF2B5EF4-FFF2-40B4-BE49-F238E27FC236}">
                <a16:creationId xmlns:a16="http://schemas.microsoft.com/office/drawing/2014/main" id="{B4B936EC-EE3B-94AD-6E1F-5E4B6E8A4724}"/>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4213704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14E5-48F0-2218-736A-FCDAFCEFA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466753-EAEA-29CC-3300-FF9AA20E34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0E234-73A3-5D6F-4D08-5B2E55B2E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B3CE3-7370-5E5D-FEE1-880A21F78252}"/>
              </a:ext>
            </a:extLst>
          </p:cNvPr>
          <p:cNvSpPr>
            <a:spLocks noGrp="1"/>
          </p:cNvSpPr>
          <p:nvPr>
            <p:ph type="dt" sz="half" idx="10"/>
          </p:nvPr>
        </p:nvSpPr>
        <p:spPr/>
        <p:txBody>
          <a:bodyPr/>
          <a:lstStyle/>
          <a:p>
            <a:fld id="{8649528E-A244-45D1-90AC-ACCE00E75390}" type="datetime1">
              <a:rPr lang="en-US" smtClean="0"/>
              <a:t>8/19/2023</a:t>
            </a:fld>
            <a:endParaRPr lang="en-US"/>
          </a:p>
        </p:txBody>
      </p:sp>
      <p:sp>
        <p:nvSpPr>
          <p:cNvPr id="6" name="Footer Placeholder 5">
            <a:extLst>
              <a:ext uri="{FF2B5EF4-FFF2-40B4-BE49-F238E27FC236}">
                <a16:creationId xmlns:a16="http://schemas.microsoft.com/office/drawing/2014/main" id="{297DA4DF-0C38-278F-A169-1BAA210FE9DD}"/>
              </a:ext>
            </a:extLst>
          </p:cNvPr>
          <p:cNvSpPr>
            <a:spLocks noGrp="1"/>
          </p:cNvSpPr>
          <p:nvPr>
            <p:ph type="ftr" sz="quarter" idx="11"/>
          </p:nvPr>
        </p:nvSpPr>
        <p:spPr/>
        <p:txBody>
          <a:bodyPr/>
          <a:lstStyle/>
          <a:p>
            <a:r>
              <a:rPr lang="en-US"/>
              <a:t>A.I.M.I.E. Action Planning </a:t>
            </a:r>
          </a:p>
        </p:txBody>
      </p:sp>
      <p:sp>
        <p:nvSpPr>
          <p:cNvPr id="7" name="Slide Number Placeholder 6">
            <a:extLst>
              <a:ext uri="{FF2B5EF4-FFF2-40B4-BE49-F238E27FC236}">
                <a16:creationId xmlns:a16="http://schemas.microsoft.com/office/drawing/2014/main" id="{6B906D84-1CCC-34AE-E531-4DCE9114D83C}"/>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19747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8FB7-6E37-B936-9B35-162A4982F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F0C08-55D6-A751-9712-639661EAB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270E2-AD28-BED0-7224-02F5DB076980}"/>
              </a:ext>
            </a:extLst>
          </p:cNvPr>
          <p:cNvSpPr>
            <a:spLocks noGrp="1"/>
          </p:cNvSpPr>
          <p:nvPr>
            <p:ph type="dt" sz="half" idx="10"/>
          </p:nvPr>
        </p:nvSpPr>
        <p:spPr/>
        <p:txBody>
          <a:bodyPr/>
          <a:lstStyle/>
          <a:p>
            <a:fld id="{4D962ED0-2BBB-4861-8B3D-141FABB2B9B7}" type="datetime1">
              <a:rPr lang="en-US" smtClean="0"/>
              <a:t>8/19/2023</a:t>
            </a:fld>
            <a:endParaRPr lang="en-US"/>
          </a:p>
        </p:txBody>
      </p:sp>
      <p:sp>
        <p:nvSpPr>
          <p:cNvPr id="5" name="Footer Placeholder 4">
            <a:extLst>
              <a:ext uri="{FF2B5EF4-FFF2-40B4-BE49-F238E27FC236}">
                <a16:creationId xmlns:a16="http://schemas.microsoft.com/office/drawing/2014/main" id="{BE0EA485-B0C7-DCCE-C048-3771AC614997}"/>
              </a:ext>
            </a:extLst>
          </p:cNvPr>
          <p:cNvSpPr>
            <a:spLocks noGrp="1"/>
          </p:cNvSpPr>
          <p:nvPr>
            <p:ph type="ftr" sz="quarter" idx="11"/>
          </p:nvPr>
        </p:nvSpPr>
        <p:spPr/>
        <p:txBody>
          <a:bodyPr/>
          <a:lstStyle/>
          <a:p>
            <a:r>
              <a:rPr lang="en-US"/>
              <a:t>A.I.M.I.E. Action Planning </a:t>
            </a:r>
            <a:endParaRPr lang="en-US" dirty="0"/>
          </a:p>
        </p:txBody>
      </p:sp>
      <p:sp>
        <p:nvSpPr>
          <p:cNvPr id="6" name="Slide Number Placeholder 5">
            <a:extLst>
              <a:ext uri="{FF2B5EF4-FFF2-40B4-BE49-F238E27FC236}">
                <a16:creationId xmlns:a16="http://schemas.microsoft.com/office/drawing/2014/main" id="{3D895499-B83F-3077-C8DC-5B746694D60C}"/>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253551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258E-D405-AB2B-469F-C8E719AD3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BAE010-F15A-21F3-7B04-3F93E19AE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433453-7345-D20C-678C-89FBAA20F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D4232-DC2F-A0B0-94F5-56657551DE76}"/>
              </a:ext>
            </a:extLst>
          </p:cNvPr>
          <p:cNvSpPr>
            <a:spLocks noGrp="1"/>
          </p:cNvSpPr>
          <p:nvPr>
            <p:ph type="dt" sz="half" idx="10"/>
          </p:nvPr>
        </p:nvSpPr>
        <p:spPr/>
        <p:txBody>
          <a:bodyPr/>
          <a:lstStyle/>
          <a:p>
            <a:fld id="{05CCFA54-7425-44B5-B9A4-06AE7DEFC25F}" type="datetime1">
              <a:rPr lang="en-US" smtClean="0"/>
              <a:t>8/19/2023</a:t>
            </a:fld>
            <a:endParaRPr lang="en-US"/>
          </a:p>
        </p:txBody>
      </p:sp>
      <p:sp>
        <p:nvSpPr>
          <p:cNvPr id="6" name="Footer Placeholder 5">
            <a:extLst>
              <a:ext uri="{FF2B5EF4-FFF2-40B4-BE49-F238E27FC236}">
                <a16:creationId xmlns:a16="http://schemas.microsoft.com/office/drawing/2014/main" id="{BA917BFA-ACA4-B265-C6BD-85BD3B3034C1}"/>
              </a:ext>
            </a:extLst>
          </p:cNvPr>
          <p:cNvSpPr>
            <a:spLocks noGrp="1"/>
          </p:cNvSpPr>
          <p:nvPr>
            <p:ph type="ftr" sz="quarter" idx="11"/>
          </p:nvPr>
        </p:nvSpPr>
        <p:spPr/>
        <p:txBody>
          <a:bodyPr/>
          <a:lstStyle/>
          <a:p>
            <a:r>
              <a:rPr lang="en-US"/>
              <a:t>A.I.M.I.E. Action Planning </a:t>
            </a:r>
          </a:p>
        </p:txBody>
      </p:sp>
      <p:sp>
        <p:nvSpPr>
          <p:cNvPr id="7" name="Slide Number Placeholder 6">
            <a:extLst>
              <a:ext uri="{FF2B5EF4-FFF2-40B4-BE49-F238E27FC236}">
                <a16:creationId xmlns:a16="http://schemas.microsoft.com/office/drawing/2014/main" id="{558F3090-A66B-C30E-4606-464F6DB697F3}"/>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3053122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9AD0-C9A5-C8A0-6861-273C3B7CA7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5D15D-01C2-F808-523B-C651D1EFF2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C8F74-2D97-F8D8-44F9-18074FFDBA9D}"/>
              </a:ext>
            </a:extLst>
          </p:cNvPr>
          <p:cNvSpPr>
            <a:spLocks noGrp="1"/>
          </p:cNvSpPr>
          <p:nvPr>
            <p:ph type="dt" sz="half" idx="10"/>
          </p:nvPr>
        </p:nvSpPr>
        <p:spPr/>
        <p:txBody>
          <a:bodyPr/>
          <a:lstStyle/>
          <a:p>
            <a:fld id="{F1EBAA8E-8BAD-4B9A-824F-34A76E0AB2ED}" type="datetime1">
              <a:rPr lang="en-US" smtClean="0"/>
              <a:t>8/19/2023</a:t>
            </a:fld>
            <a:endParaRPr lang="en-US"/>
          </a:p>
        </p:txBody>
      </p:sp>
      <p:sp>
        <p:nvSpPr>
          <p:cNvPr id="5" name="Footer Placeholder 4">
            <a:extLst>
              <a:ext uri="{FF2B5EF4-FFF2-40B4-BE49-F238E27FC236}">
                <a16:creationId xmlns:a16="http://schemas.microsoft.com/office/drawing/2014/main" id="{0C0077E3-7B07-18F1-7955-B1CA9B1FB655}"/>
              </a:ext>
            </a:extLst>
          </p:cNvPr>
          <p:cNvSpPr>
            <a:spLocks noGrp="1"/>
          </p:cNvSpPr>
          <p:nvPr>
            <p:ph type="ftr" sz="quarter" idx="11"/>
          </p:nvPr>
        </p:nvSpPr>
        <p:spPr/>
        <p:txBody>
          <a:bodyPr/>
          <a:lstStyle/>
          <a:p>
            <a:r>
              <a:rPr lang="en-US"/>
              <a:t>A.I.M.I.E. Action Planning </a:t>
            </a:r>
          </a:p>
        </p:txBody>
      </p:sp>
      <p:sp>
        <p:nvSpPr>
          <p:cNvPr id="6" name="Slide Number Placeholder 5">
            <a:extLst>
              <a:ext uri="{FF2B5EF4-FFF2-40B4-BE49-F238E27FC236}">
                <a16:creationId xmlns:a16="http://schemas.microsoft.com/office/drawing/2014/main" id="{D0C9F616-462A-B9ED-7B70-A230212DA80E}"/>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2522665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1A5BF0-52A3-277A-45DD-B13590A168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8466F-40ED-4DA2-6118-AD33CC7853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A2312-DBF9-5B3B-8783-A0F4F11F8A30}"/>
              </a:ext>
            </a:extLst>
          </p:cNvPr>
          <p:cNvSpPr>
            <a:spLocks noGrp="1"/>
          </p:cNvSpPr>
          <p:nvPr>
            <p:ph type="dt" sz="half" idx="10"/>
          </p:nvPr>
        </p:nvSpPr>
        <p:spPr/>
        <p:txBody>
          <a:bodyPr/>
          <a:lstStyle/>
          <a:p>
            <a:fld id="{5B12014F-C542-4375-B7F9-078853EFD722}" type="datetime1">
              <a:rPr lang="en-US" smtClean="0"/>
              <a:t>8/19/2023</a:t>
            </a:fld>
            <a:endParaRPr lang="en-US"/>
          </a:p>
        </p:txBody>
      </p:sp>
      <p:sp>
        <p:nvSpPr>
          <p:cNvPr id="5" name="Footer Placeholder 4">
            <a:extLst>
              <a:ext uri="{FF2B5EF4-FFF2-40B4-BE49-F238E27FC236}">
                <a16:creationId xmlns:a16="http://schemas.microsoft.com/office/drawing/2014/main" id="{A297A9F8-C7E1-BAB1-56A1-9D81BF6AE8A6}"/>
              </a:ext>
            </a:extLst>
          </p:cNvPr>
          <p:cNvSpPr>
            <a:spLocks noGrp="1"/>
          </p:cNvSpPr>
          <p:nvPr>
            <p:ph type="ftr" sz="quarter" idx="11"/>
          </p:nvPr>
        </p:nvSpPr>
        <p:spPr/>
        <p:txBody>
          <a:bodyPr/>
          <a:lstStyle/>
          <a:p>
            <a:r>
              <a:rPr lang="en-US"/>
              <a:t>A.I.M.I.E. Action Planning </a:t>
            </a:r>
          </a:p>
        </p:txBody>
      </p:sp>
      <p:sp>
        <p:nvSpPr>
          <p:cNvPr id="6" name="Slide Number Placeholder 5">
            <a:extLst>
              <a:ext uri="{FF2B5EF4-FFF2-40B4-BE49-F238E27FC236}">
                <a16:creationId xmlns:a16="http://schemas.microsoft.com/office/drawing/2014/main" id="{7F3F6414-1C15-7C2D-89BC-EBA172ABBC3E}"/>
              </a:ext>
            </a:extLst>
          </p:cNvPr>
          <p:cNvSpPr>
            <a:spLocks noGrp="1"/>
          </p:cNvSpPr>
          <p:nvPr>
            <p:ph type="sldNum" sz="quarter" idx="12"/>
          </p:nvPr>
        </p:nvSpPr>
        <p:spPr/>
        <p:txBody>
          <a:bodyPr/>
          <a:lstStyle/>
          <a:p>
            <a:fld id="{55201CF6-B988-4D98-B4A6-0EAA130BBFFC}" type="slidenum">
              <a:rPr lang="en-US" smtClean="0"/>
              <a:t>‹#›</a:t>
            </a:fld>
            <a:endParaRPr lang="en-US"/>
          </a:p>
        </p:txBody>
      </p:sp>
    </p:spTree>
    <p:extLst>
      <p:ext uri="{BB962C8B-B14F-4D97-AF65-F5344CB8AC3E}">
        <p14:creationId xmlns:p14="http://schemas.microsoft.com/office/powerpoint/2010/main" val="321672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F45-FBC6-74A8-AB27-BE2321C328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847AEA-2052-63E6-1D64-6FEB23269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B7BA5E-F05A-A4B5-D6C0-EA23E482AB3C}"/>
              </a:ext>
            </a:extLst>
          </p:cNvPr>
          <p:cNvSpPr>
            <a:spLocks noGrp="1"/>
          </p:cNvSpPr>
          <p:nvPr>
            <p:ph type="dt" sz="half" idx="10"/>
          </p:nvPr>
        </p:nvSpPr>
        <p:spPr/>
        <p:txBody>
          <a:bodyPr/>
          <a:lstStyle/>
          <a:p>
            <a:fld id="{F991DA35-D33C-42F7-B6E0-A7F498DA7251}" type="datetime1">
              <a:rPr lang="en-US" smtClean="0"/>
              <a:t>8/19/2023</a:t>
            </a:fld>
            <a:endParaRPr lang="en-US"/>
          </a:p>
        </p:txBody>
      </p:sp>
      <p:sp>
        <p:nvSpPr>
          <p:cNvPr id="5" name="Footer Placeholder 4">
            <a:extLst>
              <a:ext uri="{FF2B5EF4-FFF2-40B4-BE49-F238E27FC236}">
                <a16:creationId xmlns:a16="http://schemas.microsoft.com/office/drawing/2014/main" id="{A271BFDB-3574-F462-FE91-DBB325020C1E}"/>
              </a:ext>
            </a:extLst>
          </p:cNvPr>
          <p:cNvSpPr>
            <a:spLocks noGrp="1"/>
          </p:cNvSpPr>
          <p:nvPr>
            <p:ph type="ftr" sz="quarter" idx="11"/>
          </p:nvPr>
        </p:nvSpPr>
        <p:spPr/>
        <p:txBody>
          <a:bodyPr/>
          <a:lstStyle/>
          <a:p>
            <a:r>
              <a:rPr lang="en-US"/>
              <a:t>A.I.M.I.E. Action Planning </a:t>
            </a:r>
            <a:endParaRPr lang="en-US" dirty="0"/>
          </a:p>
        </p:txBody>
      </p:sp>
      <p:sp>
        <p:nvSpPr>
          <p:cNvPr id="6" name="Slide Number Placeholder 5">
            <a:extLst>
              <a:ext uri="{FF2B5EF4-FFF2-40B4-BE49-F238E27FC236}">
                <a16:creationId xmlns:a16="http://schemas.microsoft.com/office/drawing/2014/main" id="{15A945D1-51D8-A9B7-5176-949052C81A83}"/>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159672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7662-B139-1760-88AB-4EC2E0677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E7020-C841-1EB8-25D5-D869846A6D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B02AC-60F3-6CB0-F44F-328BBC83C8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6E426-9836-12DE-3214-CC48CBBF794B}"/>
              </a:ext>
            </a:extLst>
          </p:cNvPr>
          <p:cNvSpPr>
            <a:spLocks noGrp="1"/>
          </p:cNvSpPr>
          <p:nvPr>
            <p:ph type="dt" sz="half" idx="10"/>
          </p:nvPr>
        </p:nvSpPr>
        <p:spPr/>
        <p:txBody>
          <a:bodyPr/>
          <a:lstStyle/>
          <a:p>
            <a:fld id="{85959E18-A98E-4D95-8018-62BD8A0EF8A2}" type="datetime1">
              <a:rPr lang="en-US" smtClean="0"/>
              <a:t>8/19/2023</a:t>
            </a:fld>
            <a:endParaRPr lang="en-US"/>
          </a:p>
        </p:txBody>
      </p:sp>
      <p:sp>
        <p:nvSpPr>
          <p:cNvPr id="6" name="Footer Placeholder 5">
            <a:extLst>
              <a:ext uri="{FF2B5EF4-FFF2-40B4-BE49-F238E27FC236}">
                <a16:creationId xmlns:a16="http://schemas.microsoft.com/office/drawing/2014/main" id="{1BEFBC0E-9B0B-FCC9-AC3A-10EEBF4C5317}"/>
              </a:ext>
            </a:extLst>
          </p:cNvPr>
          <p:cNvSpPr>
            <a:spLocks noGrp="1"/>
          </p:cNvSpPr>
          <p:nvPr>
            <p:ph type="ftr" sz="quarter" idx="11"/>
          </p:nvPr>
        </p:nvSpPr>
        <p:spPr/>
        <p:txBody>
          <a:bodyPr/>
          <a:lstStyle/>
          <a:p>
            <a:r>
              <a:rPr lang="en-US"/>
              <a:t>A.I.M.I.E. Action Planning </a:t>
            </a:r>
            <a:endParaRPr lang="en-US" dirty="0"/>
          </a:p>
        </p:txBody>
      </p:sp>
      <p:sp>
        <p:nvSpPr>
          <p:cNvPr id="7" name="Slide Number Placeholder 6">
            <a:extLst>
              <a:ext uri="{FF2B5EF4-FFF2-40B4-BE49-F238E27FC236}">
                <a16:creationId xmlns:a16="http://schemas.microsoft.com/office/drawing/2014/main" id="{448CE0F5-37F0-3AB6-BDC9-BDBDB1771F0F}"/>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322318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94F7-2C03-4A92-17C3-41E60071ED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621260-47B8-8CAE-7A99-5BB32E3657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21B46B-29DD-F275-C432-E6B1223645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FBB0E5-AB63-C13B-BA58-B1CC765347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59D788-678E-8FE8-1390-88327C952F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2027B4-16B5-4B90-6D4C-0096744CED96}"/>
              </a:ext>
            </a:extLst>
          </p:cNvPr>
          <p:cNvSpPr>
            <a:spLocks noGrp="1"/>
          </p:cNvSpPr>
          <p:nvPr>
            <p:ph type="dt" sz="half" idx="10"/>
          </p:nvPr>
        </p:nvSpPr>
        <p:spPr/>
        <p:txBody>
          <a:bodyPr/>
          <a:lstStyle/>
          <a:p>
            <a:fld id="{7ED7011E-F220-45D4-B66F-1B5FD1B827C5}" type="datetime1">
              <a:rPr lang="en-US" smtClean="0"/>
              <a:t>8/19/2023</a:t>
            </a:fld>
            <a:endParaRPr lang="en-US"/>
          </a:p>
        </p:txBody>
      </p:sp>
      <p:sp>
        <p:nvSpPr>
          <p:cNvPr id="8" name="Footer Placeholder 7">
            <a:extLst>
              <a:ext uri="{FF2B5EF4-FFF2-40B4-BE49-F238E27FC236}">
                <a16:creationId xmlns:a16="http://schemas.microsoft.com/office/drawing/2014/main" id="{381B1DE1-9CC6-B5D9-6E88-1D258F5DA63B}"/>
              </a:ext>
            </a:extLst>
          </p:cNvPr>
          <p:cNvSpPr>
            <a:spLocks noGrp="1"/>
          </p:cNvSpPr>
          <p:nvPr>
            <p:ph type="ftr" sz="quarter" idx="11"/>
          </p:nvPr>
        </p:nvSpPr>
        <p:spPr/>
        <p:txBody>
          <a:bodyPr/>
          <a:lstStyle/>
          <a:p>
            <a:r>
              <a:rPr lang="en-US"/>
              <a:t>A.I.M.I.E. Action Planning </a:t>
            </a:r>
            <a:endParaRPr lang="en-US" dirty="0"/>
          </a:p>
        </p:txBody>
      </p:sp>
      <p:sp>
        <p:nvSpPr>
          <p:cNvPr id="9" name="Slide Number Placeholder 8">
            <a:extLst>
              <a:ext uri="{FF2B5EF4-FFF2-40B4-BE49-F238E27FC236}">
                <a16:creationId xmlns:a16="http://schemas.microsoft.com/office/drawing/2014/main" id="{0F4B0F4F-1BE9-33A5-B14C-F4C00C1CEA3B}"/>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113819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405A-2830-3643-73DD-AF8F2BC1B6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C4ADFE-0563-D04D-E7D7-4018338EBD87}"/>
              </a:ext>
            </a:extLst>
          </p:cNvPr>
          <p:cNvSpPr>
            <a:spLocks noGrp="1"/>
          </p:cNvSpPr>
          <p:nvPr>
            <p:ph type="dt" sz="half" idx="10"/>
          </p:nvPr>
        </p:nvSpPr>
        <p:spPr/>
        <p:txBody>
          <a:bodyPr/>
          <a:lstStyle/>
          <a:p>
            <a:fld id="{297EF9F9-4602-4506-A689-2DCFD2354579}" type="datetime1">
              <a:rPr lang="en-US" smtClean="0"/>
              <a:t>8/19/2023</a:t>
            </a:fld>
            <a:endParaRPr lang="en-US"/>
          </a:p>
        </p:txBody>
      </p:sp>
      <p:sp>
        <p:nvSpPr>
          <p:cNvPr id="4" name="Footer Placeholder 3">
            <a:extLst>
              <a:ext uri="{FF2B5EF4-FFF2-40B4-BE49-F238E27FC236}">
                <a16:creationId xmlns:a16="http://schemas.microsoft.com/office/drawing/2014/main" id="{D86EAB1B-2AF8-24FB-296F-B5D997588D4D}"/>
              </a:ext>
            </a:extLst>
          </p:cNvPr>
          <p:cNvSpPr>
            <a:spLocks noGrp="1"/>
          </p:cNvSpPr>
          <p:nvPr>
            <p:ph type="ftr" sz="quarter" idx="11"/>
          </p:nvPr>
        </p:nvSpPr>
        <p:spPr/>
        <p:txBody>
          <a:bodyPr/>
          <a:lstStyle/>
          <a:p>
            <a:r>
              <a:rPr lang="en-US"/>
              <a:t>A.I.M.I.E. Action Planning </a:t>
            </a:r>
            <a:endParaRPr lang="en-US" dirty="0"/>
          </a:p>
        </p:txBody>
      </p:sp>
      <p:sp>
        <p:nvSpPr>
          <p:cNvPr id="5" name="Slide Number Placeholder 4">
            <a:extLst>
              <a:ext uri="{FF2B5EF4-FFF2-40B4-BE49-F238E27FC236}">
                <a16:creationId xmlns:a16="http://schemas.microsoft.com/office/drawing/2014/main" id="{9A5126CE-D273-F040-DDCE-663F24E65652}"/>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210772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0C492D-56AA-1EC2-3F53-0B6F959936CF}"/>
              </a:ext>
            </a:extLst>
          </p:cNvPr>
          <p:cNvSpPr>
            <a:spLocks noGrp="1"/>
          </p:cNvSpPr>
          <p:nvPr>
            <p:ph type="dt" sz="half" idx="10"/>
          </p:nvPr>
        </p:nvSpPr>
        <p:spPr/>
        <p:txBody>
          <a:bodyPr/>
          <a:lstStyle/>
          <a:p>
            <a:fld id="{A315D57B-4A3D-4FD1-8408-C1E10566AA72}" type="datetime1">
              <a:rPr lang="en-US" smtClean="0"/>
              <a:t>8/19/2023</a:t>
            </a:fld>
            <a:endParaRPr lang="en-US"/>
          </a:p>
        </p:txBody>
      </p:sp>
      <p:sp>
        <p:nvSpPr>
          <p:cNvPr id="3" name="Footer Placeholder 2">
            <a:extLst>
              <a:ext uri="{FF2B5EF4-FFF2-40B4-BE49-F238E27FC236}">
                <a16:creationId xmlns:a16="http://schemas.microsoft.com/office/drawing/2014/main" id="{75FC1D9C-0232-0628-D62D-6D1445456481}"/>
              </a:ext>
            </a:extLst>
          </p:cNvPr>
          <p:cNvSpPr>
            <a:spLocks noGrp="1"/>
          </p:cNvSpPr>
          <p:nvPr>
            <p:ph type="ftr" sz="quarter" idx="11"/>
          </p:nvPr>
        </p:nvSpPr>
        <p:spPr/>
        <p:txBody>
          <a:bodyPr/>
          <a:lstStyle/>
          <a:p>
            <a:r>
              <a:rPr lang="en-US"/>
              <a:t>A.I.M.I.E. Action Planning </a:t>
            </a:r>
            <a:endParaRPr lang="en-US" dirty="0"/>
          </a:p>
        </p:txBody>
      </p:sp>
      <p:sp>
        <p:nvSpPr>
          <p:cNvPr id="4" name="Slide Number Placeholder 3">
            <a:extLst>
              <a:ext uri="{FF2B5EF4-FFF2-40B4-BE49-F238E27FC236}">
                <a16:creationId xmlns:a16="http://schemas.microsoft.com/office/drawing/2014/main" id="{55010089-838E-B58F-1CD7-29770A17F936}"/>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222655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411B-D154-B334-95F6-D8F06355E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CA47BC-4A13-82B5-F80C-21E6C11E5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1CD154-70CB-E32F-24EC-DCDDEFF82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EC025-C26B-C2E9-355F-FCB1D4933074}"/>
              </a:ext>
            </a:extLst>
          </p:cNvPr>
          <p:cNvSpPr>
            <a:spLocks noGrp="1"/>
          </p:cNvSpPr>
          <p:nvPr>
            <p:ph type="dt" sz="half" idx="10"/>
          </p:nvPr>
        </p:nvSpPr>
        <p:spPr/>
        <p:txBody>
          <a:bodyPr/>
          <a:lstStyle/>
          <a:p>
            <a:fld id="{BD451B49-2E7F-44E6-96FC-1CA18C872879}" type="datetime1">
              <a:rPr lang="en-US" smtClean="0"/>
              <a:t>8/19/2023</a:t>
            </a:fld>
            <a:endParaRPr lang="en-US"/>
          </a:p>
        </p:txBody>
      </p:sp>
      <p:sp>
        <p:nvSpPr>
          <p:cNvPr id="6" name="Footer Placeholder 5">
            <a:extLst>
              <a:ext uri="{FF2B5EF4-FFF2-40B4-BE49-F238E27FC236}">
                <a16:creationId xmlns:a16="http://schemas.microsoft.com/office/drawing/2014/main" id="{AD72419B-9EB6-0FEB-6EC1-28BFEB73995A}"/>
              </a:ext>
            </a:extLst>
          </p:cNvPr>
          <p:cNvSpPr>
            <a:spLocks noGrp="1"/>
          </p:cNvSpPr>
          <p:nvPr>
            <p:ph type="ftr" sz="quarter" idx="11"/>
          </p:nvPr>
        </p:nvSpPr>
        <p:spPr/>
        <p:txBody>
          <a:bodyPr/>
          <a:lstStyle/>
          <a:p>
            <a:r>
              <a:rPr lang="en-US"/>
              <a:t>A.I.M.I.E. Action Planning </a:t>
            </a:r>
            <a:endParaRPr lang="en-US" dirty="0"/>
          </a:p>
        </p:txBody>
      </p:sp>
      <p:sp>
        <p:nvSpPr>
          <p:cNvPr id="7" name="Slide Number Placeholder 6">
            <a:extLst>
              <a:ext uri="{FF2B5EF4-FFF2-40B4-BE49-F238E27FC236}">
                <a16:creationId xmlns:a16="http://schemas.microsoft.com/office/drawing/2014/main" id="{EBD134E4-0093-938F-16E1-D0D0DCCB926E}"/>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318294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E514-0A3F-179C-264E-E48C4E7D1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F723F7-0C59-AC2D-4C9B-30A8F6D2C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486FD1-52A9-291C-DC77-3CB8968A3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34432-740F-D647-B2AD-FE845DA5E408}"/>
              </a:ext>
            </a:extLst>
          </p:cNvPr>
          <p:cNvSpPr>
            <a:spLocks noGrp="1"/>
          </p:cNvSpPr>
          <p:nvPr>
            <p:ph type="dt" sz="half" idx="10"/>
          </p:nvPr>
        </p:nvSpPr>
        <p:spPr/>
        <p:txBody>
          <a:bodyPr/>
          <a:lstStyle/>
          <a:p>
            <a:fld id="{D6411D60-5081-4A0A-8F88-6D0F113A064E}" type="datetime1">
              <a:rPr lang="en-US" smtClean="0"/>
              <a:t>8/19/2023</a:t>
            </a:fld>
            <a:endParaRPr lang="en-US"/>
          </a:p>
        </p:txBody>
      </p:sp>
      <p:sp>
        <p:nvSpPr>
          <p:cNvPr id="6" name="Footer Placeholder 5">
            <a:extLst>
              <a:ext uri="{FF2B5EF4-FFF2-40B4-BE49-F238E27FC236}">
                <a16:creationId xmlns:a16="http://schemas.microsoft.com/office/drawing/2014/main" id="{7A6AB65F-E36E-870B-E90D-42F50B9A7B86}"/>
              </a:ext>
            </a:extLst>
          </p:cNvPr>
          <p:cNvSpPr>
            <a:spLocks noGrp="1"/>
          </p:cNvSpPr>
          <p:nvPr>
            <p:ph type="ftr" sz="quarter" idx="11"/>
          </p:nvPr>
        </p:nvSpPr>
        <p:spPr/>
        <p:txBody>
          <a:bodyPr/>
          <a:lstStyle/>
          <a:p>
            <a:r>
              <a:rPr lang="en-US"/>
              <a:t>A.I.M.I.E. Action Planning </a:t>
            </a:r>
            <a:endParaRPr lang="en-US" dirty="0"/>
          </a:p>
        </p:txBody>
      </p:sp>
      <p:sp>
        <p:nvSpPr>
          <p:cNvPr id="7" name="Slide Number Placeholder 6">
            <a:extLst>
              <a:ext uri="{FF2B5EF4-FFF2-40B4-BE49-F238E27FC236}">
                <a16:creationId xmlns:a16="http://schemas.microsoft.com/office/drawing/2014/main" id="{37699C9F-11BB-18D1-355C-91B23EBFAC98}"/>
              </a:ext>
            </a:extLst>
          </p:cNvPr>
          <p:cNvSpPr>
            <a:spLocks noGrp="1"/>
          </p:cNvSpPr>
          <p:nvPr>
            <p:ph type="sldNum" sz="quarter" idx="12"/>
          </p:nvPr>
        </p:nvSpPr>
        <p:spPr/>
        <p:txBody>
          <a:bodyPr/>
          <a:lstStyle/>
          <a:p>
            <a:fld id="{D5C956EC-0649-4FAC-A3B0-4148C3B7FE23}" type="slidenum">
              <a:rPr lang="en-US" smtClean="0"/>
              <a:t>‹#›</a:t>
            </a:fld>
            <a:endParaRPr lang="en-US"/>
          </a:p>
        </p:txBody>
      </p:sp>
    </p:spTree>
    <p:extLst>
      <p:ext uri="{BB962C8B-B14F-4D97-AF65-F5344CB8AC3E}">
        <p14:creationId xmlns:p14="http://schemas.microsoft.com/office/powerpoint/2010/main" val="403888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87F01-DACB-EF89-7C00-D8135BF5C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8942E4-5814-F040-81E1-1E2815F39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F719A-87CC-49D1-C0A2-B144DB394C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6E83A-BBBF-4B38-9B44-A4622CC25BE2}" type="datetime1">
              <a:rPr lang="en-US" smtClean="0"/>
              <a:t>8/19/2023</a:t>
            </a:fld>
            <a:endParaRPr lang="en-US"/>
          </a:p>
        </p:txBody>
      </p:sp>
      <p:sp>
        <p:nvSpPr>
          <p:cNvPr id="5" name="Footer Placeholder 4">
            <a:extLst>
              <a:ext uri="{FF2B5EF4-FFF2-40B4-BE49-F238E27FC236}">
                <a16:creationId xmlns:a16="http://schemas.microsoft.com/office/drawing/2014/main" id="{5F2CA236-EF38-5021-6AEE-1A8F53B4B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A.I.M.I.E. Action Planning </a:t>
            </a:r>
            <a:endParaRPr lang="en-US" dirty="0"/>
          </a:p>
        </p:txBody>
      </p:sp>
      <p:sp>
        <p:nvSpPr>
          <p:cNvPr id="6" name="Slide Number Placeholder 5">
            <a:extLst>
              <a:ext uri="{FF2B5EF4-FFF2-40B4-BE49-F238E27FC236}">
                <a16:creationId xmlns:a16="http://schemas.microsoft.com/office/drawing/2014/main" id="{868B474C-80BD-6D47-E191-3D7083FFA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956EC-0649-4FAC-A3B0-4148C3B7FE23}" type="slidenum">
              <a:rPr lang="en-US" smtClean="0"/>
              <a:t>‹#›</a:t>
            </a:fld>
            <a:endParaRPr lang="en-US"/>
          </a:p>
        </p:txBody>
      </p:sp>
    </p:spTree>
    <p:extLst>
      <p:ext uri="{BB962C8B-B14F-4D97-AF65-F5344CB8AC3E}">
        <p14:creationId xmlns:p14="http://schemas.microsoft.com/office/powerpoint/2010/main" val="1960552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B6C79-15A2-A24B-D515-2C4F0C2CE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1DBE31-4167-3B61-F2E5-FCB945083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8F51-92BF-5204-1A5E-FF9586CD3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B4124-6D4F-4714-A597-035B04320525}" type="datetime1">
              <a:rPr lang="en-US" smtClean="0"/>
              <a:t>8/19/2023</a:t>
            </a:fld>
            <a:endParaRPr lang="en-US"/>
          </a:p>
        </p:txBody>
      </p:sp>
      <p:sp>
        <p:nvSpPr>
          <p:cNvPr id="5" name="Footer Placeholder 4">
            <a:extLst>
              <a:ext uri="{FF2B5EF4-FFF2-40B4-BE49-F238E27FC236}">
                <a16:creationId xmlns:a16="http://schemas.microsoft.com/office/drawing/2014/main" id="{DF6B198F-60D6-4631-A56F-FFCFD8D84E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A.I.M.I.E. Action Planning </a:t>
            </a:r>
          </a:p>
        </p:txBody>
      </p:sp>
      <p:sp>
        <p:nvSpPr>
          <p:cNvPr id="6" name="Slide Number Placeholder 5">
            <a:extLst>
              <a:ext uri="{FF2B5EF4-FFF2-40B4-BE49-F238E27FC236}">
                <a16:creationId xmlns:a16="http://schemas.microsoft.com/office/drawing/2014/main" id="{A85DE6C3-F866-F6A2-10BE-DEE9B6F3D9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01CF6-B988-4D98-B4A6-0EAA130BBFFC}" type="slidenum">
              <a:rPr lang="en-US" smtClean="0"/>
              <a:t>‹#›</a:t>
            </a:fld>
            <a:endParaRPr lang="en-US"/>
          </a:p>
        </p:txBody>
      </p:sp>
    </p:spTree>
    <p:extLst>
      <p:ext uri="{BB962C8B-B14F-4D97-AF65-F5344CB8AC3E}">
        <p14:creationId xmlns:p14="http://schemas.microsoft.com/office/powerpoint/2010/main" val="97853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815B-C38F-ECAF-7B7B-0C28C9FD3564}"/>
              </a:ext>
            </a:extLst>
          </p:cNvPr>
          <p:cNvSpPr>
            <a:spLocks noGrp="1"/>
          </p:cNvSpPr>
          <p:nvPr>
            <p:ph type="ctrTitle"/>
          </p:nvPr>
        </p:nvSpPr>
        <p:spPr>
          <a:xfrm>
            <a:off x="938464" y="703556"/>
            <a:ext cx="10479504" cy="1919328"/>
          </a:xfrm>
        </p:spPr>
        <p:txBody>
          <a:bodyPr>
            <a:normAutofit/>
          </a:bodyPr>
          <a:lstStyle/>
          <a:p>
            <a:r>
              <a:rPr lang="en-US" b="1" dirty="0">
                <a:solidFill>
                  <a:srgbClr val="C00000"/>
                </a:solidFill>
                <a:latin typeface="+mn-lt"/>
              </a:rPr>
              <a:t>Action Planning with A.I.M.I.E.</a:t>
            </a:r>
            <a:endParaRPr lang="en-US" sz="4000" b="1" dirty="0">
              <a:solidFill>
                <a:srgbClr val="C00000"/>
              </a:solidFill>
              <a:latin typeface="+mn-lt"/>
            </a:endParaRPr>
          </a:p>
        </p:txBody>
      </p:sp>
      <p:sp>
        <p:nvSpPr>
          <p:cNvPr id="6" name="TextBox 5">
            <a:extLst>
              <a:ext uri="{FF2B5EF4-FFF2-40B4-BE49-F238E27FC236}">
                <a16:creationId xmlns:a16="http://schemas.microsoft.com/office/drawing/2014/main" id="{AA4F6F8F-4311-A57F-4B2C-A932D458B4C5}"/>
              </a:ext>
            </a:extLst>
          </p:cNvPr>
          <p:cNvSpPr txBox="1"/>
          <p:nvPr/>
        </p:nvSpPr>
        <p:spPr>
          <a:xfrm>
            <a:off x="703540" y="2868407"/>
            <a:ext cx="11147258" cy="830997"/>
          </a:xfrm>
          <a:prstGeom prst="rect">
            <a:avLst/>
          </a:prstGeom>
          <a:noFill/>
        </p:spPr>
        <p:txBody>
          <a:bodyPr wrap="square" rtlCol="0">
            <a:spAutoFit/>
          </a:bodyPr>
          <a:lstStyle/>
          <a:p>
            <a:r>
              <a:rPr lang="en-US" sz="2400" b="1" dirty="0"/>
              <a:t>From Screening Results to Implementing Effective Instruction in Less than 30 Minutes!</a:t>
            </a:r>
          </a:p>
          <a:p>
            <a:pPr algn="ctr"/>
            <a:endParaRPr lang="en-US" sz="2400" b="1" dirty="0"/>
          </a:p>
        </p:txBody>
      </p:sp>
      <p:pic>
        <p:nvPicPr>
          <p:cNvPr id="4" name="Picture 3">
            <a:extLst>
              <a:ext uri="{FF2B5EF4-FFF2-40B4-BE49-F238E27FC236}">
                <a16:creationId xmlns:a16="http://schemas.microsoft.com/office/drawing/2014/main" id="{57DAC806-2207-7B32-38A4-C833EDD63FB3}"/>
              </a:ext>
            </a:extLst>
          </p:cNvPr>
          <p:cNvPicPr>
            <a:picLocks noChangeAspect="1"/>
          </p:cNvPicPr>
          <p:nvPr/>
        </p:nvPicPr>
        <p:blipFill>
          <a:blip r:embed="rId2"/>
          <a:stretch>
            <a:fillRect/>
          </a:stretch>
        </p:blipFill>
        <p:spPr>
          <a:xfrm>
            <a:off x="96718" y="84600"/>
            <a:ext cx="2790861" cy="828840"/>
          </a:xfrm>
          <a:prstGeom prst="rect">
            <a:avLst/>
          </a:prstGeom>
        </p:spPr>
      </p:pic>
      <p:pic>
        <p:nvPicPr>
          <p:cNvPr id="10" name="Picture 9">
            <a:extLst>
              <a:ext uri="{FF2B5EF4-FFF2-40B4-BE49-F238E27FC236}">
                <a16:creationId xmlns:a16="http://schemas.microsoft.com/office/drawing/2014/main" id="{D20F4F31-CEA3-D194-A8F9-2C4E03954880}"/>
              </a:ext>
            </a:extLst>
          </p:cNvPr>
          <p:cNvPicPr>
            <a:picLocks noChangeAspect="1"/>
          </p:cNvPicPr>
          <p:nvPr/>
        </p:nvPicPr>
        <p:blipFill>
          <a:blip r:embed="rId3"/>
          <a:stretch>
            <a:fillRect/>
          </a:stretch>
        </p:blipFill>
        <p:spPr>
          <a:xfrm>
            <a:off x="3467419" y="3615474"/>
            <a:ext cx="5718077" cy="2538970"/>
          </a:xfrm>
          <a:prstGeom prst="rect">
            <a:avLst/>
          </a:prstGeom>
        </p:spPr>
      </p:pic>
    </p:spTree>
    <p:extLst>
      <p:ext uri="{BB962C8B-B14F-4D97-AF65-F5344CB8AC3E}">
        <p14:creationId xmlns:p14="http://schemas.microsoft.com/office/powerpoint/2010/main" val="369824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DC1CC25-25C9-5E1A-F971-6E5D0CFF814A}"/>
              </a:ext>
            </a:extLst>
          </p:cNvPr>
          <p:cNvSpPr>
            <a:spLocks noGrp="1"/>
          </p:cNvSpPr>
          <p:nvPr>
            <p:ph type="ftr" sz="quarter" idx="11"/>
          </p:nvPr>
        </p:nvSpPr>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36B3A22C-4082-F2E4-D137-34F64BEF06E5}"/>
              </a:ext>
            </a:extLst>
          </p:cNvPr>
          <p:cNvSpPr>
            <a:spLocks noGrp="1"/>
          </p:cNvSpPr>
          <p:nvPr>
            <p:ph type="sldNum" sz="quarter" idx="12"/>
          </p:nvPr>
        </p:nvSpPr>
        <p:spPr/>
        <p:txBody>
          <a:bodyPr/>
          <a:lstStyle/>
          <a:p>
            <a:fld id="{D5C956EC-0649-4FAC-A3B0-4148C3B7FE23}" type="slidenum">
              <a:rPr lang="en-US" smtClean="0"/>
              <a:t>10</a:t>
            </a:fld>
            <a:endParaRPr lang="en-US"/>
          </a:p>
        </p:txBody>
      </p:sp>
      <p:sp>
        <p:nvSpPr>
          <p:cNvPr id="6" name="TextBox 5">
            <a:extLst>
              <a:ext uri="{FF2B5EF4-FFF2-40B4-BE49-F238E27FC236}">
                <a16:creationId xmlns:a16="http://schemas.microsoft.com/office/drawing/2014/main" id="{3E60B5E2-7D76-0FE6-FD7E-CC714D151BFA}"/>
              </a:ext>
            </a:extLst>
          </p:cNvPr>
          <p:cNvSpPr txBox="1"/>
          <p:nvPr/>
        </p:nvSpPr>
        <p:spPr>
          <a:xfrm>
            <a:off x="1713653" y="136525"/>
            <a:ext cx="9993168" cy="830997"/>
          </a:xfrm>
          <a:prstGeom prst="rect">
            <a:avLst/>
          </a:prstGeom>
          <a:noFill/>
        </p:spPr>
        <p:txBody>
          <a:bodyPr wrap="square" rtlCol="0">
            <a:spAutoFit/>
          </a:bodyPr>
          <a:lstStyle/>
          <a:p>
            <a:pPr algn="ctr"/>
            <a:r>
              <a:rPr lang="en-US" sz="2400" b="1" dirty="0"/>
              <a:t>Score Results Reported as SEL Competency &amp; Emotional Behavior Concern </a:t>
            </a:r>
          </a:p>
          <a:p>
            <a:pPr algn="ctr"/>
            <a:r>
              <a:rPr lang="en-US" sz="2400" b="1" dirty="0"/>
              <a:t>Levels Activate the Development of and Intervention Plan</a:t>
            </a:r>
          </a:p>
        </p:txBody>
      </p:sp>
      <p:pic>
        <p:nvPicPr>
          <p:cNvPr id="7" name="Picture 6" descr="A screenshot of a phone&#10;&#10;Description automatically generated">
            <a:extLst>
              <a:ext uri="{FF2B5EF4-FFF2-40B4-BE49-F238E27FC236}">
                <a16:creationId xmlns:a16="http://schemas.microsoft.com/office/drawing/2014/main" id="{24A49020-468A-459D-4BD4-85041F85FAA7}"/>
              </a:ext>
            </a:extLst>
          </p:cNvPr>
          <p:cNvPicPr>
            <a:picLocks noChangeAspect="1"/>
          </p:cNvPicPr>
          <p:nvPr/>
        </p:nvPicPr>
        <p:blipFill>
          <a:blip r:embed="rId2"/>
          <a:stretch>
            <a:fillRect/>
          </a:stretch>
        </p:blipFill>
        <p:spPr>
          <a:xfrm>
            <a:off x="322798" y="578738"/>
            <a:ext cx="1201381" cy="6121352"/>
          </a:xfrm>
          <a:prstGeom prst="rect">
            <a:avLst/>
          </a:prstGeom>
          <a:ln>
            <a:noFill/>
          </a:ln>
          <a:effectLst>
            <a:outerShdw blurRad="190500" algn="tl" rotWithShape="0">
              <a:srgbClr val="000000">
                <a:alpha val="70000"/>
              </a:srgbClr>
            </a:outerShdw>
          </a:effectLst>
        </p:spPr>
      </p:pic>
      <p:pic>
        <p:nvPicPr>
          <p:cNvPr id="8" name="Picture 7" descr="A screenshot of a computer&#10;&#10;Description automatically generated">
            <a:extLst>
              <a:ext uri="{FF2B5EF4-FFF2-40B4-BE49-F238E27FC236}">
                <a16:creationId xmlns:a16="http://schemas.microsoft.com/office/drawing/2014/main" id="{4103BA54-1C43-B04F-0DC4-AE43584EDBAA}"/>
              </a:ext>
            </a:extLst>
          </p:cNvPr>
          <p:cNvPicPr>
            <a:picLocks noChangeAspect="1"/>
          </p:cNvPicPr>
          <p:nvPr/>
        </p:nvPicPr>
        <p:blipFill>
          <a:blip r:embed="rId3"/>
          <a:stretch>
            <a:fillRect/>
          </a:stretch>
        </p:blipFill>
        <p:spPr>
          <a:xfrm>
            <a:off x="1778898" y="1185333"/>
            <a:ext cx="9833097" cy="5171017"/>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17D4826E-872D-EAD8-455D-6BFC34DE7E05}"/>
              </a:ext>
            </a:extLst>
          </p:cNvPr>
          <p:cNvSpPr/>
          <p:nvPr/>
        </p:nvSpPr>
        <p:spPr>
          <a:xfrm>
            <a:off x="1713653" y="1185333"/>
            <a:ext cx="9898342" cy="5171017"/>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r>
              <a:rPr lang="en-US" sz="2800" dirty="0"/>
              <a:t>First Focus on Creating the Score Reports You Want to Process</a:t>
            </a:r>
          </a:p>
          <a:p>
            <a:pPr algn="ctr"/>
            <a:endParaRPr lang="en-US" sz="2800" dirty="0"/>
          </a:p>
          <a:p>
            <a:pPr marL="457200" indent="-457200" algn="ctr">
              <a:buFont typeface="Wingdings" panose="05000000000000000000" pitchFamily="2" charset="2"/>
              <a:buChar char="Ø"/>
            </a:pPr>
            <a:r>
              <a:rPr lang="en-US" sz="2800" dirty="0"/>
              <a:t>Select the type of Report from the </a:t>
            </a:r>
            <a:r>
              <a:rPr lang="en-US" sz="2800" b="1" dirty="0">
                <a:solidFill>
                  <a:srgbClr val="C00000"/>
                </a:solidFill>
              </a:rPr>
              <a:t>Reports List</a:t>
            </a:r>
          </a:p>
          <a:p>
            <a:pPr marL="457200" indent="-457200" algn="ctr">
              <a:buFont typeface="Wingdings" panose="05000000000000000000" pitchFamily="2" charset="2"/>
              <a:buChar char="Ø"/>
            </a:pPr>
            <a:r>
              <a:rPr lang="en-US" sz="2800" dirty="0">
                <a:solidFill>
                  <a:schemeClr val="bg1"/>
                </a:solidFill>
              </a:rPr>
              <a:t>Select the </a:t>
            </a:r>
            <a:r>
              <a:rPr lang="en-US" sz="2800" b="1" dirty="0">
                <a:solidFill>
                  <a:srgbClr val="C00000"/>
                </a:solidFill>
              </a:rPr>
              <a:t>Run</a:t>
            </a:r>
          </a:p>
          <a:p>
            <a:pPr marL="457200" indent="-457200" algn="ctr">
              <a:buFont typeface="Wingdings" panose="05000000000000000000" pitchFamily="2" charset="2"/>
              <a:buChar char="Ø"/>
            </a:pPr>
            <a:r>
              <a:rPr lang="en-US" sz="2800" dirty="0">
                <a:solidFill>
                  <a:schemeClr val="bg1"/>
                </a:solidFill>
              </a:rPr>
              <a:t>Select the </a:t>
            </a:r>
            <a:r>
              <a:rPr lang="en-US" sz="2800" b="1" dirty="0">
                <a:solidFill>
                  <a:srgbClr val="C00000"/>
                </a:solidFill>
              </a:rPr>
              <a:t>School</a:t>
            </a:r>
          </a:p>
          <a:p>
            <a:pPr marL="457200" indent="-457200" algn="ctr">
              <a:buFont typeface="Wingdings" panose="05000000000000000000" pitchFamily="2" charset="2"/>
              <a:buChar char="Ø"/>
            </a:pPr>
            <a:r>
              <a:rPr lang="en-US" sz="2800" dirty="0">
                <a:solidFill>
                  <a:schemeClr val="bg1"/>
                </a:solidFill>
              </a:rPr>
              <a:t>Using the </a:t>
            </a:r>
            <a:r>
              <a:rPr lang="en-US" sz="2800" b="1" dirty="0">
                <a:solidFill>
                  <a:srgbClr val="C00000"/>
                </a:solidFill>
              </a:rPr>
              <a:t>Filters</a:t>
            </a:r>
            <a:r>
              <a:rPr lang="en-US" sz="2800" dirty="0">
                <a:solidFill>
                  <a:schemeClr val="bg1"/>
                </a:solidFill>
              </a:rPr>
              <a:t>, select Respondent Group, etc.</a:t>
            </a:r>
          </a:p>
          <a:p>
            <a:pPr marL="457200" indent="-457200" algn="ctr">
              <a:buFont typeface="Wingdings" panose="05000000000000000000" pitchFamily="2" charset="2"/>
              <a:buChar char="Ø"/>
            </a:pPr>
            <a:endParaRPr lang="en-US" sz="2800" dirty="0">
              <a:solidFill>
                <a:schemeClr val="bg1"/>
              </a:solidFill>
            </a:endParaRPr>
          </a:p>
          <a:p>
            <a:pPr marL="457200" indent="-457200" algn="ctr">
              <a:buFont typeface="Wingdings" panose="05000000000000000000" pitchFamily="2" charset="2"/>
              <a:buChar char="Ø"/>
            </a:pPr>
            <a:r>
              <a:rPr lang="en-US" sz="2800" dirty="0">
                <a:solidFill>
                  <a:schemeClr val="bg1"/>
                </a:solidFill>
              </a:rPr>
              <a:t>This Results in a Score Report</a:t>
            </a:r>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p:txBody>
      </p:sp>
    </p:spTree>
    <p:extLst>
      <p:ext uri="{BB962C8B-B14F-4D97-AF65-F5344CB8AC3E}">
        <p14:creationId xmlns:p14="http://schemas.microsoft.com/office/powerpoint/2010/main" val="289313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9DF768-E3C4-DA23-D1FB-9666E57143FD}"/>
              </a:ext>
            </a:extLst>
          </p:cNvPr>
          <p:cNvSpPr>
            <a:spLocks noGrp="1"/>
          </p:cNvSpPr>
          <p:nvPr>
            <p:ph type="ftr" sz="quarter" idx="11"/>
          </p:nvPr>
        </p:nvSpPr>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8E33D96F-8542-C9F0-07E3-C147D1BF68F8}"/>
              </a:ext>
            </a:extLst>
          </p:cNvPr>
          <p:cNvSpPr>
            <a:spLocks noGrp="1"/>
          </p:cNvSpPr>
          <p:nvPr>
            <p:ph type="sldNum" sz="quarter" idx="12"/>
          </p:nvPr>
        </p:nvSpPr>
        <p:spPr/>
        <p:txBody>
          <a:bodyPr/>
          <a:lstStyle/>
          <a:p>
            <a:fld id="{D5C956EC-0649-4FAC-A3B0-4148C3B7FE23}" type="slidenum">
              <a:rPr lang="en-US" smtClean="0"/>
              <a:t>11</a:t>
            </a:fld>
            <a:endParaRPr lang="en-US"/>
          </a:p>
        </p:txBody>
      </p:sp>
      <p:sp>
        <p:nvSpPr>
          <p:cNvPr id="6" name="TextBox 5">
            <a:extLst>
              <a:ext uri="{FF2B5EF4-FFF2-40B4-BE49-F238E27FC236}">
                <a16:creationId xmlns:a16="http://schemas.microsoft.com/office/drawing/2014/main" id="{8C42F08C-D388-6D49-4B4B-FD7E62DA7CEA}"/>
              </a:ext>
            </a:extLst>
          </p:cNvPr>
          <p:cNvSpPr txBox="1"/>
          <p:nvPr/>
        </p:nvSpPr>
        <p:spPr>
          <a:xfrm>
            <a:off x="1394285" y="127934"/>
            <a:ext cx="10419347" cy="954107"/>
          </a:xfrm>
          <a:prstGeom prst="rect">
            <a:avLst/>
          </a:prstGeom>
          <a:noFill/>
        </p:spPr>
        <p:txBody>
          <a:bodyPr wrap="square" rtlCol="0">
            <a:spAutoFit/>
          </a:bodyPr>
          <a:lstStyle/>
          <a:p>
            <a:pPr algn="ctr"/>
            <a:r>
              <a:rPr lang="en-US" sz="2800" b="1" dirty="0"/>
              <a:t>Examine the Results for Adnaan Gould, </a:t>
            </a:r>
          </a:p>
          <a:p>
            <a:pPr algn="ctr"/>
            <a:r>
              <a:rPr lang="en-US" sz="2800" b="1" dirty="0"/>
              <a:t>a 5</a:t>
            </a:r>
            <a:r>
              <a:rPr lang="en-US" sz="2800" b="1" baseline="30000" dirty="0"/>
              <a:t>th</a:t>
            </a:r>
            <a:r>
              <a:rPr lang="en-US" sz="2800" b="1" dirty="0"/>
              <a:t> Grade Student </a:t>
            </a:r>
          </a:p>
        </p:txBody>
      </p:sp>
      <p:pic>
        <p:nvPicPr>
          <p:cNvPr id="8" name="Picture 7">
            <a:extLst>
              <a:ext uri="{FF2B5EF4-FFF2-40B4-BE49-F238E27FC236}">
                <a16:creationId xmlns:a16="http://schemas.microsoft.com/office/drawing/2014/main" id="{FF1159A4-46DC-75FF-7B07-BC6A6E223C0E}"/>
              </a:ext>
            </a:extLst>
          </p:cNvPr>
          <p:cNvPicPr>
            <a:picLocks noChangeAspect="1"/>
          </p:cNvPicPr>
          <p:nvPr/>
        </p:nvPicPr>
        <p:blipFill>
          <a:blip r:embed="rId2"/>
          <a:stretch>
            <a:fillRect/>
          </a:stretch>
        </p:blipFill>
        <p:spPr>
          <a:xfrm>
            <a:off x="220492" y="2458542"/>
            <a:ext cx="11751014" cy="1024477"/>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42E68E76-BFEE-4697-C710-F4A17C96F21D}"/>
              </a:ext>
            </a:extLst>
          </p:cNvPr>
          <p:cNvPicPr>
            <a:picLocks noChangeAspect="1"/>
          </p:cNvPicPr>
          <p:nvPr/>
        </p:nvPicPr>
        <p:blipFill>
          <a:blip r:embed="rId3"/>
          <a:stretch>
            <a:fillRect/>
          </a:stretch>
        </p:blipFill>
        <p:spPr>
          <a:xfrm>
            <a:off x="220493" y="1245287"/>
            <a:ext cx="11751014" cy="1105915"/>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F04D0699-A9BC-D562-EB60-935DF1722F5A}"/>
              </a:ext>
            </a:extLst>
          </p:cNvPr>
          <p:cNvSpPr txBox="1"/>
          <p:nvPr/>
        </p:nvSpPr>
        <p:spPr>
          <a:xfrm>
            <a:off x="299430" y="3791584"/>
            <a:ext cx="11593138" cy="2400657"/>
          </a:xfrm>
          <a:prstGeom prst="rect">
            <a:avLst/>
          </a:prstGeom>
          <a:noFill/>
        </p:spPr>
        <p:txBody>
          <a:bodyPr wrap="square" rtlCol="0">
            <a:spAutoFit/>
          </a:bodyPr>
          <a:lstStyle/>
          <a:p>
            <a:r>
              <a:rPr lang="en-US" b="1" dirty="0"/>
              <a:t>Observations</a:t>
            </a:r>
          </a:p>
          <a:p>
            <a:endParaRPr lang="en-US" sz="1200" b="1" dirty="0"/>
          </a:p>
          <a:p>
            <a:pPr marL="285750" indent="-285750">
              <a:buFont typeface="Arial" panose="020B0604020202020204" pitchFamily="34" charset="0"/>
              <a:buChar char="•"/>
            </a:pPr>
            <a:r>
              <a:rPr lang="en-US" dirty="0"/>
              <a:t>2 Respondents (Teacher &amp; Student); no Parent rating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Total SEL scores by Student (39 or Competent) &amp; by Teacher (31 or Developing) indicate some disagreement and room for improvement</a:t>
            </a:r>
          </a:p>
          <a:p>
            <a:endParaRPr lang="en-US" sz="1200" dirty="0"/>
          </a:p>
          <a:p>
            <a:pPr marL="285750" indent="-285750">
              <a:buFont typeface="Arial" panose="020B0604020202020204" pitchFamily="34" charset="0"/>
              <a:buChar char="•"/>
            </a:pPr>
            <a:r>
              <a:rPr lang="en-US" dirty="0"/>
              <a:t>Reasonable Agreement w/ Self-Awareness &amp; Self-Management SEL domains as areas for improvement + Concerns about EBC-Internalizing </a:t>
            </a:r>
          </a:p>
        </p:txBody>
      </p:sp>
      <p:pic>
        <p:nvPicPr>
          <p:cNvPr id="4" name="Picture 3">
            <a:extLst>
              <a:ext uri="{FF2B5EF4-FFF2-40B4-BE49-F238E27FC236}">
                <a16:creationId xmlns:a16="http://schemas.microsoft.com/office/drawing/2014/main" id="{24A256DD-45F1-314A-9354-E0C5F2FDDA94}"/>
              </a:ext>
            </a:extLst>
          </p:cNvPr>
          <p:cNvPicPr>
            <a:picLocks noChangeAspect="1"/>
          </p:cNvPicPr>
          <p:nvPr/>
        </p:nvPicPr>
        <p:blipFill>
          <a:blip r:embed="rId4"/>
          <a:stretch>
            <a:fillRect/>
          </a:stretch>
        </p:blipFill>
        <p:spPr>
          <a:xfrm>
            <a:off x="153590" y="173681"/>
            <a:ext cx="2481389" cy="775967"/>
          </a:xfrm>
          <a:prstGeom prst="rect">
            <a:avLst/>
          </a:prstGeom>
        </p:spPr>
      </p:pic>
    </p:spTree>
    <p:extLst>
      <p:ext uri="{BB962C8B-B14F-4D97-AF65-F5344CB8AC3E}">
        <p14:creationId xmlns:p14="http://schemas.microsoft.com/office/powerpoint/2010/main" val="311312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1000"/>
                                        <p:tgtEl>
                                          <p:spTgt spid="11">
                                            <p:txEl>
                                              <p:pRg st="2" end="2"/>
                                            </p:txEl>
                                          </p:spTgt>
                                        </p:tgtEl>
                                      </p:cBhvr>
                                    </p:animEffect>
                                    <p:anim calcmode="lin" valueType="num">
                                      <p:cBhvr>
                                        <p:cTn id="1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1000"/>
                                        <p:tgtEl>
                                          <p:spTgt spid="11">
                                            <p:txEl>
                                              <p:pRg st="4" end="4"/>
                                            </p:txEl>
                                          </p:spTgt>
                                        </p:tgtEl>
                                      </p:cBhvr>
                                    </p:animEffect>
                                    <p:anim calcmode="lin" valueType="num">
                                      <p:cBhvr>
                                        <p:cTn id="1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1000"/>
                                        <p:tgtEl>
                                          <p:spTgt spid="11">
                                            <p:txEl>
                                              <p:pRg st="6" end="6"/>
                                            </p:txEl>
                                          </p:spTgt>
                                        </p:tgtEl>
                                      </p:cBhvr>
                                    </p:animEffect>
                                    <p:anim calcmode="lin" valueType="num">
                                      <p:cBhvr>
                                        <p:cTn id="23"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F27B9B-01E2-6EF7-FB0F-BFC7E20B2EFC}"/>
              </a:ext>
            </a:extLst>
          </p:cNvPr>
          <p:cNvSpPr>
            <a:spLocks noGrp="1"/>
          </p:cNvSpPr>
          <p:nvPr>
            <p:ph type="ftr" sz="quarter" idx="11"/>
          </p:nvPr>
        </p:nvSpPr>
        <p:spPr>
          <a:xfrm>
            <a:off x="6793831" y="6445340"/>
            <a:ext cx="2422358" cy="365125"/>
          </a:xfrm>
        </p:spPr>
        <p:txBody>
          <a:bodyPr/>
          <a:lstStyle/>
          <a:p>
            <a:r>
              <a:rPr lang="en-US" dirty="0"/>
              <a:t>A.I.M.I.E. Action Planning </a:t>
            </a:r>
          </a:p>
        </p:txBody>
      </p:sp>
      <p:sp>
        <p:nvSpPr>
          <p:cNvPr id="3" name="Slide Number Placeholder 2">
            <a:extLst>
              <a:ext uri="{FF2B5EF4-FFF2-40B4-BE49-F238E27FC236}">
                <a16:creationId xmlns:a16="http://schemas.microsoft.com/office/drawing/2014/main" id="{7F6D528C-3A51-2082-3201-F2166C53D155}"/>
              </a:ext>
            </a:extLst>
          </p:cNvPr>
          <p:cNvSpPr>
            <a:spLocks noGrp="1"/>
          </p:cNvSpPr>
          <p:nvPr>
            <p:ph type="sldNum" sz="quarter" idx="12"/>
          </p:nvPr>
        </p:nvSpPr>
        <p:spPr/>
        <p:txBody>
          <a:bodyPr/>
          <a:lstStyle/>
          <a:p>
            <a:fld id="{D5C956EC-0649-4FAC-A3B0-4148C3B7FE23}" type="slidenum">
              <a:rPr lang="en-US" smtClean="0"/>
              <a:t>12</a:t>
            </a:fld>
            <a:endParaRPr lang="en-US"/>
          </a:p>
        </p:txBody>
      </p:sp>
      <p:pic>
        <p:nvPicPr>
          <p:cNvPr id="5" name="Picture 4">
            <a:extLst>
              <a:ext uri="{FF2B5EF4-FFF2-40B4-BE49-F238E27FC236}">
                <a16:creationId xmlns:a16="http://schemas.microsoft.com/office/drawing/2014/main" id="{61369D45-A3AB-85C1-F302-A3017F097F10}"/>
              </a:ext>
            </a:extLst>
          </p:cNvPr>
          <p:cNvPicPr>
            <a:picLocks noChangeAspect="1"/>
          </p:cNvPicPr>
          <p:nvPr/>
        </p:nvPicPr>
        <p:blipFill>
          <a:blip r:embed="rId2"/>
          <a:stretch>
            <a:fillRect/>
          </a:stretch>
        </p:blipFill>
        <p:spPr>
          <a:xfrm>
            <a:off x="3165503" y="187697"/>
            <a:ext cx="8392836" cy="6262450"/>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EC70CBC8-90F3-950E-5067-004C97F8239D}"/>
              </a:ext>
            </a:extLst>
          </p:cNvPr>
          <p:cNvSpPr/>
          <p:nvPr/>
        </p:nvSpPr>
        <p:spPr>
          <a:xfrm>
            <a:off x="210553" y="192505"/>
            <a:ext cx="2658979" cy="652897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Download</a:t>
            </a:r>
            <a:r>
              <a:rPr lang="en-US" sz="2000" dirty="0"/>
              <a:t> &amp; Complete the Action Plan Guide.</a:t>
            </a:r>
          </a:p>
          <a:p>
            <a:pPr algn="ctr"/>
            <a:endParaRPr lang="en-US" sz="2000" dirty="0"/>
          </a:p>
          <a:p>
            <a:pPr algn="ctr"/>
            <a:r>
              <a:rPr lang="en-US" sz="2000" dirty="0"/>
              <a:t>To complete the </a:t>
            </a:r>
            <a:r>
              <a:rPr lang="en-US" sz="2000" b="1" dirty="0"/>
              <a:t>Assess</a:t>
            </a:r>
            <a:r>
              <a:rPr lang="en-US" sz="2000" dirty="0"/>
              <a:t> Step, transfer Adnaan G’s scores to the</a:t>
            </a:r>
          </a:p>
          <a:p>
            <a:pPr algn="ctr"/>
            <a:r>
              <a:rPr lang="en-US" sz="2000" dirty="0"/>
              <a:t>Pre-Intervention Performance column.</a:t>
            </a:r>
          </a:p>
          <a:p>
            <a:pPr algn="ctr"/>
            <a:endParaRPr lang="en-US" sz="2000" dirty="0"/>
          </a:p>
          <a:p>
            <a:pPr algn="ctr"/>
            <a:r>
              <a:rPr lang="en-US" sz="2000" dirty="0"/>
              <a:t>To complete the </a:t>
            </a:r>
            <a:r>
              <a:rPr lang="en-US" sz="2000" b="1" dirty="0"/>
              <a:t>Identify </a:t>
            </a:r>
            <a:r>
              <a:rPr lang="en-US" sz="2000" dirty="0"/>
              <a:t>step you need to indicate the Domain Priority &amp; Goal(s). Usually, relatively </a:t>
            </a:r>
            <a:r>
              <a:rPr lang="en-US" sz="2000" u="sng" dirty="0"/>
              <a:t>low</a:t>
            </a:r>
            <a:r>
              <a:rPr lang="en-US" sz="2000" dirty="0"/>
              <a:t> SEL Domain scores are priorities to be improved.</a:t>
            </a:r>
          </a:p>
          <a:p>
            <a:pPr algn="ctr"/>
            <a:endParaRPr lang="en-US" dirty="0"/>
          </a:p>
          <a:p>
            <a:pPr algn="ctr"/>
            <a:endParaRPr lang="en-US" dirty="0"/>
          </a:p>
        </p:txBody>
      </p:sp>
      <p:sp>
        <p:nvSpPr>
          <p:cNvPr id="6" name="Rectangle 5">
            <a:extLst>
              <a:ext uri="{FF2B5EF4-FFF2-40B4-BE49-F238E27FC236}">
                <a16:creationId xmlns:a16="http://schemas.microsoft.com/office/drawing/2014/main" id="{EBB9DAE7-82D2-31A6-7252-293CD2811A38}"/>
              </a:ext>
            </a:extLst>
          </p:cNvPr>
          <p:cNvSpPr/>
          <p:nvPr/>
        </p:nvSpPr>
        <p:spPr>
          <a:xfrm>
            <a:off x="4265195" y="1428169"/>
            <a:ext cx="1155032" cy="379596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BD8DFE-AC82-7176-D5D0-75ED10E97B71}"/>
              </a:ext>
            </a:extLst>
          </p:cNvPr>
          <p:cNvSpPr/>
          <p:nvPr/>
        </p:nvSpPr>
        <p:spPr>
          <a:xfrm>
            <a:off x="5530516" y="1428169"/>
            <a:ext cx="1241259" cy="3795963"/>
          </a:xfrm>
          <a:prstGeom prst="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AA29EA2-9049-B453-2CE6-A8CB6E8B8603}"/>
              </a:ext>
            </a:extLst>
          </p:cNvPr>
          <p:cNvPicPr>
            <a:picLocks noChangeAspect="1"/>
          </p:cNvPicPr>
          <p:nvPr/>
        </p:nvPicPr>
        <p:blipFill>
          <a:blip r:embed="rId3"/>
          <a:stretch>
            <a:fillRect/>
          </a:stretch>
        </p:blipFill>
        <p:spPr>
          <a:xfrm>
            <a:off x="327266" y="5907553"/>
            <a:ext cx="2425551" cy="720349"/>
          </a:xfrm>
          <a:prstGeom prst="rect">
            <a:avLst/>
          </a:prstGeom>
        </p:spPr>
      </p:pic>
    </p:spTree>
    <p:extLst>
      <p:ext uri="{BB962C8B-B14F-4D97-AF65-F5344CB8AC3E}">
        <p14:creationId xmlns:p14="http://schemas.microsoft.com/office/powerpoint/2010/main" val="415665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54CA12-6C94-D36C-4EC5-0F59D0C0AABB}"/>
              </a:ext>
            </a:extLst>
          </p:cNvPr>
          <p:cNvSpPr>
            <a:spLocks noGrp="1"/>
          </p:cNvSpPr>
          <p:nvPr>
            <p:ph type="ftr" sz="quarter" idx="11"/>
          </p:nvPr>
        </p:nvSpPr>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61A94DBD-7DCA-C90D-57D3-7E5852639DDC}"/>
              </a:ext>
            </a:extLst>
          </p:cNvPr>
          <p:cNvSpPr>
            <a:spLocks noGrp="1"/>
          </p:cNvSpPr>
          <p:nvPr>
            <p:ph type="sldNum" sz="quarter" idx="12"/>
          </p:nvPr>
        </p:nvSpPr>
        <p:spPr/>
        <p:txBody>
          <a:bodyPr/>
          <a:lstStyle/>
          <a:p>
            <a:fld id="{D5C956EC-0649-4FAC-A3B0-4148C3B7FE23}" type="slidenum">
              <a:rPr lang="en-US" smtClean="0"/>
              <a:t>13</a:t>
            </a:fld>
            <a:endParaRPr lang="en-US"/>
          </a:p>
        </p:txBody>
      </p:sp>
      <p:pic>
        <p:nvPicPr>
          <p:cNvPr id="5" name="Picture 4">
            <a:extLst>
              <a:ext uri="{FF2B5EF4-FFF2-40B4-BE49-F238E27FC236}">
                <a16:creationId xmlns:a16="http://schemas.microsoft.com/office/drawing/2014/main" id="{93693599-9F88-ADC5-A455-2C1B7B049B10}"/>
              </a:ext>
            </a:extLst>
          </p:cNvPr>
          <p:cNvPicPr>
            <a:picLocks noChangeAspect="1"/>
          </p:cNvPicPr>
          <p:nvPr/>
        </p:nvPicPr>
        <p:blipFill>
          <a:blip r:embed="rId2"/>
          <a:stretch>
            <a:fillRect/>
          </a:stretch>
        </p:blipFill>
        <p:spPr>
          <a:xfrm>
            <a:off x="3191116" y="276727"/>
            <a:ext cx="8583790" cy="5967663"/>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B8889A2-F963-B591-E6A0-86A4280213E7}"/>
              </a:ext>
            </a:extLst>
          </p:cNvPr>
          <p:cNvSpPr/>
          <p:nvPr/>
        </p:nvSpPr>
        <p:spPr>
          <a:xfrm>
            <a:off x="210553" y="192505"/>
            <a:ext cx="2658979" cy="652897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Continue to Page 2 of the Action Plan to document scores and domain priorities for Emotional Behavior Concerns</a:t>
            </a:r>
          </a:p>
          <a:p>
            <a:pPr algn="ctr"/>
            <a:endParaRPr lang="en-US" dirty="0"/>
          </a:p>
          <a:p>
            <a:pPr algn="ctr"/>
            <a:r>
              <a:rPr lang="en-US" dirty="0"/>
              <a:t>Complete the </a:t>
            </a:r>
            <a:r>
              <a:rPr lang="en-US" b="1" dirty="0"/>
              <a:t>Assess</a:t>
            </a:r>
            <a:r>
              <a:rPr lang="en-US" dirty="0"/>
              <a:t> Step, transfer Adnaan G’s scores to the</a:t>
            </a:r>
          </a:p>
          <a:p>
            <a:pPr algn="ctr"/>
            <a:r>
              <a:rPr lang="en-US" dirty="0"/>
              <a:t>Pre-Intervention Performance column.</a:t>
            </a:r>
          </a:p>
          <a:p>
            <a:pPr algn="ctr"/>
            <a:endParaRPr lang="en-US" dirty="0"/>
          </a:p>
          <a:p>
            <a:pPr algn="ctr"/>
            <a:r>
              <a:rPr lang="en-US" dirty="0"/>
              <a:t>Complete the </a:t>
            </a:r>
            <a:r>
              <a:rPr lang="en-US" b="1" dirty="0"/>
              <a:t>Identify </a:t>
            </a:r>
            <a:r>
              <a:rPr lang="en-US" dirty="0"/>
              <a:t>step you need to indicate the Domain Priority &amp; Goal(s). Usually, relatively </a:t>
            </a:r>
            <a:r>
              <a:rPr lang="en-US" u="sng" dirty="0"/>
              <a:t>high</a:t>
            </a:r>
            <a:r>
              <a:rPr lang="en-US" dirty="0"/>
              <a:t> EBC scores are priorities to be improved.</a:t>
            </a:r>
          </a:p>
          <a:p>
            <a:pPr algn="ctr"/>
            <a:endParaRPr lang="en-US" dirty="0"/>
          </a:p>
          <a:p>
            <a:pPr algn="ctr"/>
            <a:endParaRPr lang="en-US" dirty="0"/>
          </a:p>
        </p:txBody>
      </p:sp>
      <p:pic>
        <p:nvPicPr>
          <p:cNvPr id="4" name="Picture 3">
            <a:extLst>
              <a:ext uri="{FF2B5EF4-FFF2-40B4-BE49-F238E27FC236}">
                <a16:creationId xmlns:a16="http://schemas.microsoft.com/office/drawing/2014/main" id="{5A958BA1-BEAB-D067-2AC6-C32212054AB2}"/>
              </a:ext>
            </a:extLst>
          </p:cNvPr>
          <p:cNvPicPr>
            <a:picLocks noChangeAspect="1"/>
          </p:cNvPicPr>
          <p:nvPr/>
        </p:nvPicPr>
        <p:blipFill>
          <a:blip r:embed="rId3"/>
          <a:stretch>
            <a:fillRect/>
          </a:stretch>
        </p:blipFill>
        <p:spPr>
          <a:xfrm>
            <a:off x="331893" y="5985816"/>
            <a:ext cx="2402023" cy="679679"/>
          </a:xfrm>
          <a:prstGeom prst="rect">
            <a:avLst/>
          </a:prstGeom>
        </p:spPr>
      </p:pic>
    </p:spTree>
    <p:extLst>
      <p:ext uri="{BB962C8B-B14F-4D97-AF65-F5344CB8AC3E}">
        <p14:creationId xmlns:p14="http://schemas.microsoft.com/office/powerpoint/2010/main" val="106460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F27B9B-01E2-6EF7-FB0F-BFC7E20B2EFC}"/>
              </a:ext>
            </a:extLst>
          </p:cNvPr>
          <p:cNvSpPr>
            <a:spLocks noGrp="1"/>
          </p:cNvSpPr>
          <p:nvPr>
            <p:ph type="ftr" sz="quarter" idx="11"/>
          </p:nvPr>
        </p:nvSpPr>
        <p:spPr>
          <a:xfrm>
            <a:off x="6793831" y="6445340"/>
            <a:ext cx="171249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A.I.M.I.E. Action Planning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F6D528C-3A51-2082-3201-F2166C53D1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956EC-0649-4FAC-A3B0-4148C3B7FE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1369D45-A3AB-85C1-F302-A3017F097F10}"/>
              </a:ext>
            </a:extLst>
          </p:cNvPr>
          <p:cNvPicPr>
            <a:picLocks noChangeAspect="1"/>
          </p:cNvPicPr>
          <p:nvPr/>
        </p:nvPicPr>
        <p:blipFill>
          <a:blip r:embed="rId2"/>
          <a:stretch>
            <a:fillRect/>
          </a:stretch>
        </p:blipFill>
        <p:spPr>
          <a:xfrm>
            <a:off x="3213629" y="192505"/>
            <a:ext cx="8392836" cy="6262450"/>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EC70CBC8-90F3-950E-5067-004C97F8239D}"/>
              </a:ext>
            </a:extLst>
          </p:cNvPr>
          <p:cNvSpPr/>
          <p:nvPr/>
        </p:nvSpPr>
        <p:spPr>
          <a:xfrm>
            <a:off x="113491" y="101601"/>
            <a:ext cx="2756041" cy="661987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Continue to Complete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Action Plan Guide by selecting SEH CIP Skill Lessons to Teach that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Match</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(content aligned)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Calibri" panose="020F0502020204030204"/>
              </a:rPr>
              <a:t>with Domain Priorities and Goals.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a:extLst>
              <a:ext uri="{FF2B5EF4-FFF2-40B4-BE49-F238E27FC236}">
                <a16:creationId xmlns:a16="http://schemas.microsoft.com/office/drawing/2014/main" id="{B2BD8DFE-AC82-7176-D5D0-75ED10E97B71}"/>
              </a:ext>
            </a:extLst>
          </p:cNvPr>
          <p:cNvSpPr/>
          <p:nvPr/>
        </p:nvSpPr>
        <p:spPr>
          <a:xfrm>
            <a:off x="6851985" y="1431758"/>
            <a:ext cx="1654342" cy="3732216"/>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7834C12-86F8-FB4E-51F1-582D491C7C01}"/>
              </a:ext>
            </a:extLst>
          </p:cNvPr>
          <p:cNvPicPr>
            <a:picLocks noChangeAspect="1"/>
          </p:cNvPicPr>
          <p:nvPr/>
        </p:nvPicPr>
        <p:blipFill>
          <a:blip r:embed="rId3"/>
          <a:stretch>
            <a:fillRect/>
          </a:stretch>
        </p:blipFill>
        <p:spPr>
          <a:xfrm>
            <a:off x="209974" y="5940590"/>
            <a:ext cx="2553546" cy="687312"/>
          </a:xfrm>
          <a:prstGeom prst="rect">
            <a:avLst/>
          </a:prstGeom>
        </p:spPr>
      </p:pic>
    </p:spTree>
    <p:extLst>
      <p:ext uri="{BB962C8B-B14F-4D97-AF65-F5344CB8AC3E}">
        <p14:creationId xmlns:p14="http://schemas.microsoft.com/office/powerpoint/2010/main" val="49317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F27B9B-01E2-6EF7-FB0F-BFC7E20B2EFC}"/>
              </a:ext>
            </a:extLst>
          </p:cNvPr>
          <p:cNvSpPr>
            <a:spLocks noGrp="1"/>
          </p:cNvSpPr>
          <p:nvPr>
            <p:ph type="ftr" sz="quarter" idx="11"/>
          </p:nvPr>
        </p:nvSpPr>
        <p:spPr>
          <a:xfrm>
            <a:off x="444672" y="639856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A.I.M.I.E. Action Planning </a:t>
            </a:r>
          </a:p>
        </p:txBody>
      </p:sp>
      <p:sp>
        <p:nvSpPr>
          <p:cNvPr id="3" name="Slide Number Placeholder 2">
            <a:extLst>
              <a:ext uri="{FF2B5EF4-FFF2-40B4-BE49-F238E27FC236}">
                <a16:creationId xmlns:a16="http://schemas.microsoft.com/office/drawing/2014/main" id="{7F6D528C-3A51-2082-3201-F2166C53D155}"/>
              </a:ext>
            </a:extLst>
          </p:cNvPr>
          <p:cNvSpPr>
            <a:spLocks noGrp="1"/>
          </p:cNvSpPr>
          <p:nvPr>
            <p:ph type="sldNum" sz="quarter" idx="12"/>
          </p:nvPr>
        </p:nvSpPr>
        <p:spPr>
          <a:xfrm>
            <a:off x="922421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956EC-0649-4FAC-A3B0-4148C3B7FE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0FCF85-947A-0C62-2F57-429AB1A28F98}"/>
              </a:ext>
            </a:extLst>
          </p:cNvPr>
          <p:cNvSpPr txBox="1"/>
          <p:nvPr/>
        </p:nvSpPr>
        <p:spPr>
          <a:xfrm>
            <a:off x="2079413" y="74596"/>
            <a:ext cx="95912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The</a:t>
            </a:r>
            <a:r>
              <a:rPr kumimoji="0" lang="en-US" sz="2400" b="1" i="0" u="none" strike="noStrike" kern="1200" cap="none" spc="0" normalizeH="0" baseline="0" noProof="0" dirty="0">
                <a:ln>
                  <a:noFill/>
                </a:ln>
                <a:solidFill>
                  <a:prstClr val="black"/>
                </a:solidFill>
                <a:effectLst/>
                <a:uLnTx/>
                <a:uFillTx/>
                <a:latin typeface="Calibri" panose="020F0502020204030204"/>
              </a:rPr>
              <a:t> Action Plan Documenting the A.I.M. Steps toward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rPr>
              <a:t>Adaan’s SEL Skill &amp; EBC Improvement Program</a:t>
            </a:r>
          </a:p>
        </p:txBody>
      </p:sp>
      <p:pic>
        <p:nvPicPr>
          <p:cNvPr id="7" name="Picture 6">
            <a:extLst>
              <a:ext uri="{FF2B5EF4-FFF2-40B4-BE49-F238E27FC236}">
                <a16:creationId xmlns:a16="http://schemas.microsoft.com/office/drawing/2014/main" id="{1C38B75B-3F83-5360-DFC1-8F38FF768D13}"/>
              </a:ext>
            </a:extLst>
          </p:cNvPr>
          <p:cNvPicPr>
            <a:picLocks noChangeAspect="1"/>
          </p:cNvPicPr>
          <p:nvPr/>
        </p:nvPicPr>
        <p:blipFill>
          <a:blip r:embed="rId2"/>
          <a:stretch>
            <a:fillRect/>
          </a:stretch>
        </p:blipFill>
        <p:spPr>
          <a:xfrm>
            <a:off x="180474" y="15875"/>
            <a:ext cx="1624250" cy="482375"/>
          </a:xfrm>
          <a:prstGeom prst="rect">
            <a:avLst/>
          </a:prstGeom>
        </p:spPr>
      </p:pic>
      <p:pic>
        <p:nvPicPr>
          <p:cNvPr id="9" name="Picture 8">
            <a:extLst>
              <a:ext uri="{FF2B5EF4-FFF2-40B4-BE49-F238E27FC236}">
                <a16:creationId xmlns:a16="http://schemas.microsoft.com/office/drawing/2014/main" id="{B3A52D09-339C-C5D0-5A55-0246E3951BB4}"/>
              </a:ext>
            </a:extLst>
          </p:cNvPr>
          <p:cNvPicPr>
            <a:picLocks noChangeAspect="1"/>
          </p:cNvPicPr>
          <p:nvPr/>
        </p:nvPicPr>
        <p:blipFill>
          <a:blip r:embed="rId3"/>
          <a:stretch>
            <a:fillRect/>
          </a:stretch>
        </p:blipFill>
        <p:spPr>
          <a:xfrm rot="5400000">
            <a:off x="1180908" y="575307"/>
            <a:ext cx="5276898" cy="6111329"/>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F39FDABD-A89D-9188-A47E-308E0DE70FBE}"/>
              </a:ext>
            </a:extLst>
          </p:cNvPr>
          <p:cNvPicPr>
            <a:picLocks noChangeAspect="1"/>
          </p:cNvPicPr>
          <p:nvPr/>
        </p:nvPicPr>
        <p:blipFill>
          <a:blip r:embed="rId4"/>
          <a:stretch>
            <a:fillRect/>
          </a:stretch>
        </p:blipFill>
        <p:spPr>
          <a:xfrm rot="5400000">
            <a:off x="5934270" y="1486111"/>
            <a:ext cx="4263145" cy="6111329"/>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09C81D8A-E40B-C017-A78E-7B1C1C25D234}"/>
              </a:ext>
            </a:extLst>
          </p:cNvPr>
          <p:cNvSpPr/>
          <p:nvPr/>
        </p:nvSpPr>
        <p:spPr>
          <a:xfrm>
            <a:off x="4151747" y="5251783"/>
            <a:ext cx="924586" cy="394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8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F27B9B-01E2-6EF7-FB0F-BFC7E20B2EFC}"/>
              </a:ext>
            </a:extLst>
          </p:cNvPr>
          <p:cNvSpPr>
            <a:spLocks noGrp="1"/>
          </p:cNvSpPr>
          <p:nvPr>
            <p:ph type="ftr" sz="quarter" idx="11"/>
          </p:nvPr>
        </p:nvSpPr>
        <p:spPr>
          <a:xfrm>
            <a:off x="8077200" y="644533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A.I.M.I.E. Action Planning </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F6D528C-3A51-2082-3201-F2166C53D155}"/>
              </a:ext>
            </a:extLst>
          </p:cNvPr>
          <p:cNvSpPr>
            <a:spLocks noGrp="1"/>
          </p:cNvSpPr>
          <p:nvPr>
            <p:ph type="sldNum" sz="quarter" idx="12"/>
          </p:nvPr>
        </p:nvSpPr>
        <p:spPr>
          <a:xfrm>
            <a:off x="8692991" y="644534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C956EC-0649-4FAC-A3B0-4148C3B7FE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B8F769D-AEC9-2A1A-BDFD-E86CA101A3F5}"/>
              </a:ext>
            </a:extLst>
          </p:cNvPr>
          <p:cNvSpPr txBox="1"/>
          <p:nvPr/>
        </p:nvSpPr>
        <p:spPr>
          <a:xfrm>
            <a:off x="3196317" y="41655"/>
            <a:ext cx="8600646" cy="523220"/>
          </a:xfrm>
          <a:prstGeom prst="rect">
            <a:avLst/>
          </a:prstGeom>
          <a:noFill/>
        </p:spPr>
        <p:txBody>
          <a:bodyPr wrap="square" rtlCol="0">
            <a:spAutoFit/>
          </a:bodyPr>
          <a:lstStyle/>
          <a:p>
            <a:pPr algn="ctr"/>
            <a:r>
              <a:rPr lang="en-US" sz="2800" b="1" dirty="0"/>
              <a:t>      </a:t>
            </a:r>
            <a:r>
              <a:rPr lang="en-US" sz="2400" b="1" dirty="0"/>
              <a:t>Lessons that Match Adnaan’s SEL &amp; EBC Improvement Goals</a:t>
            </a:r>
          </a:p>
        </p:txBody>
      </p:sp>
      <p:pic>
        <p:nvPicPr>
          <p:cNvPr id="7" name="Picture 6">
            <a:extLst>
              <a:ext uri="{FF2B5EF4-FFF2-40B4-BE49-F238E27FC236}">
                <a16:creationId xmlns:a16="http://schemas.microsoft.com/office/drawing/2014/main" id="{7D5DF377-7379-1E27-8610-BEE525721CF8}"/>
              </a:ext>
            </a:extLst>
          </p:cNvPr>
          <p:cNvPicPr>
            <a:picLocks noChangeAspect="1"/>
          </p:cNvPicPr>
          <p:nvPr/>
        </p:nvPicPr>
        <p:blipFill>
          <a:blip r:embed="rId2"/>
          <a:stretch>
            <a:fillRect/>
          </a:stretch>
        </p:blipFill>
        <p:spPr>
          <a:xfrm>
            <a:off x="3265129" y="707944"/>
            <a:ext cx="3266229" cy="4221446"/>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23E1DB73-3647-B043-EE0C-3FD455D085B1}"/>
              </a:ext>
            </a:extLst>
          </p:cNvPr>
          <p:cNvPicPr>
            <a:picLocks noChangeAspect="1"/>
          </p:cNvPicPr>
          <p:nvPr/>
        </p:nvPicPr>
        <p:blipFill>
          <a:blip r:embed="rId3"/>
          <a:stretch>
            <a:fillRect/>
          </a:stretch>
        </p:blipFill>
        <p:spPr>
          <a:xfrm>
            <a:off x="6836043" y="781671"/>
            <a:ext cx="3182361" cy="17982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4F193D02-89C8-55E5-B3DB-0B36BF47885A}"/>
              </a:ext>
            </a:extLst>
          </p:cNvPr>
          <p:cNvPicPr>
            <a:picLocks noChangeAspect="1"/>
          </p:cNvPicPr>
          <p:nvPr/>
        </p:nvPicPr>
        <p:blipFill>
          <a:blip r:embed="rId4"/>
          <a:stretch>
            <a:fillRect/>
          </a:stretch>
        </p:blipFill>
        <p:spPr>
          <a:xfrm>
            <a:off x="8501485" y="2050419"/>
            <a:ext cx="3266229" cy="1838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288CEC8F-5D6B-E46B-3B4F-FF3D353802CC}"/>
              </a:ext>
            </a:extLst>
          </p:cNvPr>
          <p:cNvPicPr>
            <a:picLocks noChangeAspect="1"/>
          </p:cNvPicPr>
          <p:nvPr/>
        </p:nvPicPr>
        <p:blipFill>
          <a:blip r:embed="rId5"/>
          <a:stretch>
            <a:fillRect/>
          </a:stretch>
        </p:blipFill>
        <p:spPr>
          <a:xfrm>
            <a:off x="6696479" y="3044576"/>
            <a:ext cx="3000642" cy="16929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a:extLst>
              <a:ext uri="{FF2B5EF4-FFF2-40B4-BE49-F238E27FC236}">
                <a16:creationId xmlns:a16="http://schemas.microsoft.com/office/drawing/2014/main" id="{B805A10D-7AF0-50B3-750A-E2A815832D4E}"/>
              </a:ext>
            </a:extLst>
          </p:cNvPr>
          <p:cNvPicPr>
            <a:picLocks noChangeAspect="1"/>
          </p:cNvPicPr>
          <p:nvPr/>
        </p:nvPicPr>
        <p:blipFill>
          <a:blip r:embed="rId6"/>
          <a:stretch>
            <a:fillRect/>
          </a:stretch>
        </p:blipFill>
        <p:spPr>
          <a:xfrm>
            <a:off x="8741578" y="4431889"/>
            <a:ext cx="3092459" cy="17460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a:extLst>
              <a:ext uri="{FF2B5EF4-FFF2-40B4-BE49-F238E27FC236}">
                <a16:creationId xmlns:a16="http://schemas.microsoft.com/office/drawing/2014/main" id="{DA68974F-BC76-D2E6-7E1E-C3FA191F7011}"/>
              </a:ext>
            </a:extLst>
          </p:cNvPr>
          <p:cNvSpPr/>
          <p:nvPr/>
        </p:nvSpPr>
        <p:spPr>
          <a:xfrm>
            <a:off x="210553" y="192505"/>
            <a:ext cx="2658979" cy="647900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Match</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dirty="0">
                <a:solidFill>
                  <a:prstClr val="white"/>
                </a:solidFill>
                <a:latin typeface="Calibri" panose="020F0502020204030204"/>
              </a:rPr>
              <a:t>between the Domain Priorities and Goals resulting from the Assessment are easy and direct when the </a:t>
            </a:r>
            <a:r>
              <a:rPr lang="en-US" b="1" dirty="0">
                <a:solidFill>
                  <a:prstClr val="white"/>
                </a:solidFill>
                <a:latin typeface="Calibri" panose="020F0502020204030204"/>
              </a:rPr>
              <a:t>SSIS SEH Classwide Intervention Program </a:t>
            </a:r>
            <a:r>
              <a:rPr lang="en-US" dirty="0">
                <a:solidFill>
                  <a:prstClr val="white"/>
                </a:solidFill>
                <a:latin typeface="Calibri" panose="020F0502020204030204"/>
              </a:rPr>
              <a:t>is being used to teach SEL skills and more!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The skills checked in the Skill Lessons to Teach column all can be found online at SSIScolab.com.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In the case of Adnaan, here are some of the featured skill units he would be taught.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FD23AA05-CF29-0E7A-FDCB-A5B97B652015}"/>
              </a:ext>
            </a:extLst>
          </p:cNvPr>
          <p:cNvSpPr txBox="1"/>
          <p:nvPr/>
        </p:nvSpPr>
        <p:spPr>
          <a:xfrm>
            <a:off x="3098141" y="5157385"/>
            <a:ext cx="5684912" cy="1200329"/>
          </a:xfrm>
          <a:prstGeom prst="rect">
            <a:avLst/>
          </a:prstGeom>
          <a:noFill/>
        </p:spPr>
        <p:txBody>
          <a:bodyPr wrap="square" rtlCol="0">
            <a:spAutoFit/>
          </a:bodyPr>
          <a:lstStyle/>
          <a:p>
            <a:r>
              <a:rPr lang="en-US" dirty="0"/>
              <a:t>Each of the matches leads to a specific Skill Unit with 3 lessons that directly teaches the skill using a </a:t>
            </a:r>
            <a:r>
              <a:rPr lang="en-US" i="1" dirty="0"/>
              <a:t>Tell-Show-Do-Practice-Monitor Progress-Generalize</a:t>
            </a:r>
            <a:r>
              <a:rPr lang="en-US" dirty="0"/>
              <a:t> instructional approach operationalize via engaging PowerPoint slides.</a:t>
            </a:r>
          </a:p>
        </p:txBody>
      </p:sp>
      <p:pic>
        <p:nvPicPr>
          <p:cNvPr id="8" name="Picture 7">
            <a:extLst>
              <a:ext uri="{FF2B5EF4-FFF2-40B4-BE49-F238E27FC236}">
                <a16:creationId xmlns:a16="http://schemas.microsoft.com/office/drawing/2014/main" id="{181DEB04-3447-85A3-18F9-FB6103CB397A}"/>
              </a:ext>
            </a:extLst>
          </p:cNvPr>
          <p:cNvPicPr>
            <a:picLocks noChangeAspect="1"/>
          </p:cNvPicPr>
          <p:nvPr/>
        </p:nvPicPr>
        <p:blipFill>
          <a:blip r:embed="rId7"/>
          <a:stretch>
            <a:fillRect/>
          </a:stretch>
        </p:blipFill>
        <p:spPr>
          <a:xfrm>
            <a:off x="357963" y="5895421"/>
            <a:ext cx="2415315" cy="717309"/>
          </a:xfrm>
          <a:prstGeom prst="rect">
            <a:avLst/>
          </a:prstGeom>
        </p:spPr>
      </p:pic>
    </p:spTree>
    <p:extLst>
      <p:ext uri="{BB962C8B-B14F-4D97-AF65-F5344CB8AC3E}">
        <p14:creationId xmlns:p14="http://schemas.microsoft.com/office/powerpoint/2010/main" val="224880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634D23-E168-8933-8C59-577406A1203E}"/>
              </a:ext>
            </a:extLst>
          </p:cNvPr>
          <p:cNvSpPr>
            <a:spLocks noGrp="1"/>
          </p:cNvSpPr>
          <p:nvPr>
            <p:ph type="ftr" sz="quarter" idx="11"/>
          </p:nvPr>
        </p:nvSpPr>
        <p:spPr>
          <a:xfrm>
            <a:off x="5568589" y="6476916"/>
            <a:ext cx="4114800" cy="365125"/>
          </a:xfrm>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5EBAC306-09E6-DF0E-CF3E-E56CF9AF1923}"/>
              </a:ext>
            </a:extLst>
          </p:cNvPr>
          <p:cNvSpPr>
            <a:spLocks noGrp="1"/>
          </p:cNvSpPr>
          <p:nvPr>
            <p:ph type="sldNum" sz="quarter" idx="12"/>
          </p:nvPr>
        </p:nvSpPr>
        <p:spPr>
          <a:xfrm>
            <a:off x="8895080" y="6476915"/>
            <a:ext cx="2743200" cy="365125"/>
          </a:xfrm>
        </p:spPr>
        <p:txBody>
          <a:bodyPr/>
          <a:lstStyle/>
          <a:p>
            <a:fld id="{55201CF6-B988-4D98-B4A6-0EAA130BBFFC}" type="slidenum">
              <a:rPr lang="en-US" smtClean="0"/>
              <a:t>17</a:t>
            </a:fld>
            <a:endParaRPr lang="en-US" dirty="0"/>
          </a:p>
        </p:txBody>
      </p:sp>
      <p:sp>
        <p:nvSpPr>
          <p:cNvPr id="4" name="Rectangle 3">
            <a:extLst>
              <a:ext uri="{FF2B5EF4-FFF2-40B4-BE49-F238E27FC236}">
                <a16:creationId xmlns:a16="http://schemas.microsoft.com/office/drawing/2014/main" id="{71F5A4C2-12F9-998F-7B61-0FF84B24F6DF}"/>
              </a:ext>
            </a:extLst>
          </p:cNvPr>
          <p:cNvSpPr/>
          <p:nvPr/>
        </p:nvSpPr>
        <p:spPr>
          <a:xfrm>
            <a:off x="210553" y="192505"/>
            <a:ext cx="3308684" cy="6466974"/>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Specific versus General Matching of skill needs to skill lessons.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Assessment results from the SSIS SEL Brief Scales &amp; SSIS SEL Brief + Mental Health Scales yield scores consistent with the CASEL Competency Framework. This enables these results to match with lessons from intervention programs that generally align with the CASEL Framework.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Page 3 of the A.I.M.I.E. Action Plan Guide can be used to identify matches with at the domain level with programs in addition to the SSIS SEH CIP.</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6ED531D0-E498-BA8A-DCC4-6492B07A38A7}"/>
              </a:ext>
            </a:extLst>
          </p:cNvPr>
          <p:cNvPicPr>
            <a:picLocks noChangeAspect="1"/>
          </p:cNvPicPr>
          <p:nvPr/>
        </p:nvPicPr>
        <p:blipFill>
          <a:blip r:embed="rId2"/>
          <a:stretch>
            <a:fillRect/>
          </a:stretch>
        </p:blipFill>
        <p:spPr>
          <a:xfrm>
            <a:off x="517558" y="5831974"/>
            <a:ext cx="2647029" cy="743284"/>
          </a:xfrm>
          <a:prstGeom prst="rect">
            <a:avLst/>
          </a:prstGeom>
        </p:spPr>
      </p:pic>
      <p:pic>
        <p:nvPicPr>
          <p:cNvPr id="7" name="Picture 6">
            <a:extLst>
              <a:ext uri="{FF2B5EF4-FFF2-40B4-BE49-F238E27FC236}">
                <a16:creationId xmlns:a16="http://schemas.microsoft.com/office/drawing/2014/main" id="{02DC879A-43E1-91B4-50DA-84C54D0919FC}"/>
              </a:ext>
            </a:extLst>
          </p:cNvPr>
          <p:cNvPicPr>
            <a:picLocks noChangeAspect="1"/>
          </p:cNvPicPr>
          <p:nvPr/>
        </p:nvPicPr>
        <p:blipFill>
          <a:blip r:embed="rId3"/>
          <a:stretch>
            <a:fillRect/>
          </a:stretch>
        </p:blipFill>
        <p:spPr>
          <a:xfrm>
            <a:off x="3982255" y="1007871"/>
            <a:ext cx="7123090" cy="5469043"/>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8C694446-CFF7-0AE5-8994-D9FF57FE2471}"/>
              </a:ext>
            </a:extLst>
          </p:cNvPr>
          <p:cNvSpPr/>
          <p:nvPr/>
        </p:nvSpPr>
        <p:spPr>
          <a:xfrm>
            <a:off x="7147333" y="1564105"/>
            <a:ext cx="1413136" cy="38514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510AD07-A219-88EC-C428-2D420FC6D13E}"/>
              </a:ext>
            </a:extLst>
          </p:cNvPr>
          <p:cNvSpPr txBox="1"/>
          <p:nvPr/>
        </p:nvSpPr>
        <p:spPr>
          <a:xfrm>
            <a:off x="3868153" y="172857"/>
            <a:ext cx="7351295" cy="707886"/>
          </a:xfrm>
          <a:prstGeom prst="rect">
            <a:avLst/>
          </a:prstGeom>
          <a:noFill/>
        </p:spPr>
        <p:txBody>
          <a:bodyPr wrap="square" rtlCol="0">
            <a:spAutoFit/>
          </a:bodyPr>
          <a:lstStyle/>
          <a:p>
            <a:r>
              <a:rPr lang="en-US" sz="2000" b="1" dirty="0"/>
              <a:t>The SSIS SEL Assessments Provide Results for Making Matches to Lessons with Many Other CASEL-Aligned Intervention Programs! </a:t>
            </a:r>
          </a:p>
        </p:txBody>
      </p:sp>
    </p:spTree>
    <p:extLst>
      <p:ext uri="{BB962C8B-B14F-4D97-AF65-F5344CB8AC3E}">
        <p14:creationId xmlns:p14="http://schemas.microsoft.com/office/powerpoint/2010/main" val="112775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73F857-F654-3114-4BA6-A4426FCE425C}"/>
              </a:ext>
            </a:extLst>
          </p:cNvPr>
          <p:cNvSpPr>
            <a:spLocks noGrp="1"/>
          </p:cNvSpPr>
          <p:nvPr>
            <p:ph type="ftr" sz="quarter" idx="11"/>
          </p:nvPr>
        </p:nvSpPr>
        <p:spPr>
          <a:xfrm>
            <a:off x="4038600" y="6464281"/>
            <a:ext cx="4114800" cy="365125"/>
          </a:xfrm>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46C26063-6B5E-33E0-7C72-6CA5DCB5D140}"/>
              </a:ext>
            </a:extLst>
          </p:cNvPr>
          <p:cNvSpPr>
            <a:spLocks noGrp="1"/>
          </p:cNvSpPr>
          <p:nvPr>
            <p:ph type="sldNum" sz="quarter" idx="12"/>
          </p:nvPr>
        </p:nvSpPr>
        <p:spPr>
          <a:xfrm>
            <a:off x="9076174" y="6437032"/>
            <a:ext cx="2743200" cy="365125"/>
          </a:xfrm>
        </p:spPr>
        <p:txBody>
          <a:bodyPr/>
          <a:lstStyle/>
          <a:p>
            <a:fld id="{55201CF6-B988-4D98-B4A6-0EAA130BBFFC}" type="slidenum">
              <a:rPr lang="en-US" smtClean="0"/>
              <a:t>18</a:t>
            </a:fld>
            <a:endParaRPr lang="en-US" dirty="0"/>
          </a:p>
        </p:txBody>
      </p:sp>
      <p:pic>
        <p:nvPicPr>
          <p:cNvPr id="5" name="Picture 4">
            <a:extLst>
              <a:ext uri="{FF2B5EF4-FFF2-40B4-BE49-F238E27FC236}">
                <a16:creationId xmlns:a16="http://schemas.microsoft.com/office/drawing/2014/main" id="{D01FD600-4C03-3CEA-9C8F-DBF55B1BB885}"/>
              </a:ext>
            </a:extLst>
          </p:cNvPr>
          <p:cNvPicPr>
            <a:picLocks noChangeAspect="1"/>
          </p:cNvPicPr>
          <p:nvPr/>
        </p:nvPicPr>
        <p:blipFill>
          <a:blip r:embed="rId2"/>
          <a:stretch>
            <a:fillRect/>
          </a:stretch>
        </p:blipFill>
        <p:spPr>
          <a:xfrm>
            <a:off x="3403779" y="728579"/>
            <a:ext cx="5682955" cy="4625474"/>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71A32993-339E-A77F-83FB-1D0C6659942B}"/>
              </a:ext>
            </a:extLst>
          </p:cNvPr>
          <p:cNvPicPr>
            <a:picLocks noChangeAspect="1"/>
          </p:cNvPicPr>
          <p:nvPr/>
        </p:nvPicPr>
        <p:blipFill>
          <a:blip r:embed="rId3"/>
          <a:stretch>
            <a:fillRect/>
          </a:stretch>
        </p:blipFill>
        <p:spPr>
          <a:xfrm>
            <a:off x="6684431" y="2788441"/>
            <a:ext cx="5042109" cy="3744705"/>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74598F5C-8077-C76B-A62F-03986EEA856E}"/>
              </a:ext>
            </a:extLst>
          </p:cNvPr>
          <p:cNvSpPr txBox="1"/>
          <p:nvPr/>
        </p:nvSpPr>
        <p:spPr>
          <a:xfrm>
            <a:off x="3521832" y="192505"/>
            <a:ext cx="8586299" cy="400110"/>
          </a:xfrm>
          <a:prstGeom prst="rect">
            <a:avLst/>
          </a:prstGeom>
          <a:noFill/>
        </p:spPr>
        <p:txBody>
          <a:bodyPr wrap="square" rtlCol="0">
            <a:spAutoFit/>
          </a:bodyPr>
          <a:lstStyle/>
          <a:p>
            <a:r>
              <a:rPr lang="en-US" sz="2000" b="1" dirty="0"/>
              <a:t>Instructional Integrity is a Key part of Implementation &amp; Evaluation Steps</a:t>
            </a:r>
          </a:p>
        </p:txBody>
      </p:sp>
      <p:sp>
        <p:nvSpPr>
          <p:cNvPr id="9" name="Rectangle 8">
            <a:extLst>
              <a:ext uri="{FF2B5EF4-FFF2-40B4-BE49-F238E27FC236}">
                <a16:creationId xmlns:a16="http://schemas.microsoft.com/office/drawing/2014/main" id="{99CCFC77-7BE4-736C-021A-CAEEC87C6150}"/>
              </a:ext>
            </a:extLst>
          </p:cNvPr>
          <p:cNvSpPr/>
          <p:nvPr/>
        </p:nvSpPr>
        <p:spPr>
          <a:xfrm>
            <a:off x="83869" y="192505"/>
            <a:ext cx="3031957" cy="652897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1C609ED1-0F4B-353A-436A-F9CEA035637C}"/>
              </a:ext>
            </a:extLst>
          </p:cNvPr>
          <p:cNvPicPr>
            <a:picLocks noChangeAspect="1"/>
          </p:cNvPicPr>
          <p:nvPr/>
        </p:nvPicPr>
        <p:blipFill>
          <a:blip r:embed="rId4"/>
          <a:stretch>
            <a:fillRect/>
          </a:stretch>
        </p:blipFill>
        <p:spPr>
          <a:xfrm>
            <a:off x="330339" y="5952541"/>
            <a:ext cx="2539016" cy="712954"/>
          </a:xfrm>
          <a:prstGeom prst="rect">
            <a:avLst/>
          </a:prstGeom>
        </p:spPr>
      </p:pic>
      <p:sp>
        <p:nvSpPr>
          <p:cNvPr id="11" name="TextBox 10">
            <a:extLst>
              <a:ext uri="{FF2B5EF4-FFF2-40B4-BE49-F238E27FC236}">
                <a16:creationId xmlns:a16="http://schemas.microsoft.com/office/drawing/2014/main" id="{D5179606-C449-D0AA-4125-A090F88B6D0A}"/>
              </a:ext>
            </a:extLst>
          </p:cNvPr>
          <p:cNvSpPr txBox="1"/>
          <p:nvPr/>
        </p:nvSpPr>
        <p:spPr>
          <a:xfrm>
            <a:off x="276374" y="329727"/>
            <a:ext cx="2773631" cy="5355312"/>
          </a:xfrm>
          <a:prstGeom prst="rect">
            <a:avLst/>
          </a:prstGeom>
          <a:noFill/>
        </p:spPr>
        <p:txBody>
          <a:bodyPr wrap="square" rtlCol="0">
            <a:spAutoFit/>
          </a:bodyPr>
          <a:lstStyle/>
          <a:p>
            <a:r>
              <a:rPr lang="en-US" dirty="0">
                <a:solidFill>
                  <a:schemeClr val="bg1"/>
                </a:solidFill>
              </a:rPr>
              <a:t>The </a:t>
            </a:r>
            <a:r>
              <a:rPr lang="en-US" b="1" dirty="0">
                <a:solidFill>
                  <a:schemeClr val="bg1"/>
                </a:solidFill>
              </a:rPr>
              <a:t>Implement</a:t>
            </a:r>
            <a:r>
              <a:rPr lang="en-US" dirty="0">
                <a:solidFill>
                  <a:schemeClr val="bg1"/>
                </a:solidFill>
              </a:rPr>
              <a:t> &amp; </a:t>
            </a:r>
            <a:r>
              <a:rPr lang="en-US" b="1" dirty="0">
                <a:solidFill>
                  <a:schemeClr val="bg1"/>
                </a:solidFill>
              </a:rPr>
              <a:t>Evaluation</a:t>
            </a:r>
            <a:r>
              <a:rPr lang="en-US" dirty="0">
                <a:solidFill>
                  <a:schemeClr val="bg1"/>
                </a:solidFill>
              </a:rPr>
              <a:t> steps involve decisions about instructional actions and effects. </a:t>
            </a:r>
          </a:p>
          <a:p>
            <a:endParaRPr lang="en-US" dirty="0">
              <a:solidFill>
                <a:schemeClr val="bg1"/>
              </a:solidFill>
            </a:endParaRPr>
          </a:p>
          <a:p>
            <a:r>
              <a:rPr lang="en-US" dirty="0">
                <a:solidFill>
                  <a:schemeClr val="bg1"/>
                </a:solidFill>
              </a:rPr>
              <a:t>The </a:t>
            </a:r>
            <a:r>
              <a:rPr lang="en-US" b="1" i="1" dirty="0">
                <a:solidFill>
                  <a:schemeClr val="bg1"/>
                </a:solidFill>
              </a:rPr>
              <a:t>SSIS SEL Instructional Progress Monitoring Record </a:t>
            </a:r>
            <a:r>
              <a:rPr lang="en-US" dirty="0">
                <a:solidFill>
                  <a:schemeClr val="bg1"/>
                </a:solidFill>
              </a:rPr>
              <a:t>is a downloadable tool that helps interventionists plan, document, and evaluate SEL lessons taught.</a:t>
            </a:r>
          </a:p>
          <a:p>
            <a:endParaRPr lang="en-US" dirty="0">
              <a:solidFill>
                <a:schemeClr val="bg1"/>
              </a:solidFill>
            </a:endParaRPr>
          </a:p>
          <a:p>
            <a:r>
              <a:rPr lang="en-US" dirty="0">
                <a:solidFill>
                  <a:schemeClr val="bg1"/>
                </a:solidFill>
              </a:rPr>
              <a:t>It is typical used as a self-report tool, but also can be used by an independent observer to provide inter-rater reliability evidence. </a:t>
            </a:r>
          </a:p>
        </p:txBody>
      </p:sp>
    </p:spTree>
    <p:extLst>
      <p:ext uri="{BB962C8B-B14F-4D97-AF65-F5344CB8AC3E}">
        <p14:creationId xmlns:p14="http://schemas.microsoft.com/office/powerpoint/2010/main" val="98310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F27B9B-01E2-6EF7-FB0F-BFC7E20B2EFC}"/>
              </a:ext>
            </a:extLst>
          </p:cNvPr>
          <p:cNvSpPr>
            <a:spLocks noGrp="1"/>
          </p:cNvSpPr>
          <p:nvPr>
            <p:ph type="ftr" sz="quarter" idx="11"/>
          </p:nvPr>
        </p:nvSpPr>
        <p:spPr>
          <a:xfrm>
            <a:off x="8056426" y="6364168"/>
            <a:ext cx="4114800" cy="365125"/>
          </a:xfrm>
        </p:spPr>
        <p:txBody>
          <a:bodyPr/>
          <a:lstStyle/>
          <a:p>
            <a:r>
              <a:rPr lang="en-US" dirty="0"/>
              <a:t>A.I.M.I.E. Action Planning </a:t>
            </a:r>
          </a:p>
        </p:txBody>
      </p:sp>
      <p:sp>
        <p:nvSpPr>
          <p:cNvPr id="3" name="Slide Number Placeholder 2">
            <a:extLst>
              <a:ext uri="{FF2B5EF4-FFF2-40B4-BE49-F238E27FC236}">
                <a16:creationId xmlns:a16="http://schemas.microsoft.com/office/drawing/2014/main" id="{7F6D528C-3A51-2082-3201-F2166C53D155}"/>
              </a:ext>
            </a:extLst>
          </p:cNvPr>
          <p:cNvSpPr>
            <a:spLocks noGrp="1"/>
          </p:cNvSpPr>
          <p:nvPr>
            <p:ph type="sldNum" sz="quarter" idx="12"/>
          </p:nvPr>
        </p:nvSpPr>
        <p:spPr/>
        <p:txBody>
          <a:bodyPr/>
          <a:lstStyle/>
          <a:p>
            <a:fld id="{D5C956EC-0649-4FAC-A3B0-4148C3B7FE23}" type="slidenum">
              <a:rPr lang="en-US" smtClean="0"/>
              <a:t>19</a:t>
            </a:fld>
            <a:endParaRPr lang="en-US"/>
          </a:p>
        </p:txBody>
      </p:sp>
      <p:sp>
        <p:nvSpPr>
          <p:cNvPr id="4" name="TextBox 3">
            <a:extLst>
              <a:ext uri="{FF2B5EF4-FFF2-40B4-BE49-F238E27FC236}">
                <a16:creationId xmlns:a16="http://schemas.microsoft.com/office/drawing/2014/main" id="{2821031B-ACC3-26C8-26BB-0929905A586A}"/>
              </a:ext>
            </a:extLst>
          </p:cNvPr>
          <p:cNvSpPr txBox="1"/>
          <p:nvPr/>
        </p:nvSpPr>
        <p:spPr>
          <a:xfrm>
            <a:off x="631657" y="107526"/>
            <a:ext cx="7157787" cy="461665"/>
          </a:xfrm>
          <a:prstGeom prst="rect">
            <a:avLst/>
          </a:prstGeom>
          <a:noFill/>
        </p:spPr>
        <p:txBody>
          <a:bodyPr wrap="square" rtlCol="0">
            <a:spAutoFit/>
          </a:bodyPr>
          <a:lstStyle/>
          <a:p>
            <a:pPr algn="ctr"/>
            <a:r>
              <a:rPr lang="en-US" sz="2400" b="1" dirty="0"/>
              <a:t>The Completed IPMR by Adnaan’s Teacher</a:t>
            </a:r>
          </a:p>
        </p:txBody>
      </p:sp>
      <p:pic>
        <p:nvPicPr>
          <p:cNvPr id="7" name="Picture 6">
            <a:extLst>
              <a:ext uri="{FF2B5EF4-FFF2-40B4-BE49-F238E27FC236}">
                <a16:creationId xmlns:a16="http://schemas.microsoft.com/office/drawing/2014/main" id="{3A4FCFD6-5024-59D4-9FF5-CFBF0619944C}"/>
              </a:ext>
            </a:extLst>
          </p:cNvPr>
          <p:cNvPicPr>
            <a:picLocks noChangeAspect="1"/>
          </p:cNvPicPr>
          <p:nvPr/>
        </p:nvPicPr>
        <p:blipFill>
          <a:blip r:embed="rId2"/>
          <a:stretch>
            <a:fillRect/>
          </a:stretch>
        </p:blipFill>
        <p:spPr>
          <a:xfrm>
            <a:off x="10113826" y="107526"/>
            <a:ext cx="1937071" cy="575278"/>
          </a:xfrm>
          <a:prstGeom prst="rect">
            <a:avLst/>
          </a:prstGeom>
        </p:spPr>
      </p:pic>
      <p:sp>
        <p:nvSpPr>
          <p:cNvPr id="8" name="TextBox 7">
            <a:extLst>
              <a:ext uri="{FF2B5EF4-FFF2-40B4-BE49-F238E27FC236}">
                <a16:creationId xmlns:a16="http://schemas.microsoft.com/office/drawing/2014/main" id="{81E9EDDE-8BEC-B05A-3A4C-D0C550E05066}"/>
              </a:ext>
            </a:extLst>
          </p:cNvPr>
          <p:cNvSpPr txBox="1"/>
          <p:nvPr/>
        </p:nvSpPr>
        <p:spPr>
          <a:xfrm>
            <a:off x="8286457" y="1555282"/>
            <a:ext cx="3764440" cy="4985980"/>
          </a:xfrm>
          <a:prstGeom prst="rect">
            <a:avLst/>
          </a:prstGeom>
          <a:noFill/>
        </p:spPr>
        <p:txBody>
          <a:bodyPr wrap="square" rtlCol="0">
            <a:spAutoFit/>
          </a:bodyPr>
          <a:lstStyle/>
          <a:p>
            <a:pPr algn="ctr"/>
            <a:r>
              <a:rPr lang="en-US" sz="2400" b="1" dirty="0"/>
              <a:t>Key Observations </a:t>
            </a:r>
          </a:p>
          <a:p>
            <a:pPr algn="ctr"/>
            <a:r>
              <a:rPr lang="en-US" sz="2400" b="1" dirty="0"/>
              <a:t>&amp; Conclusion</a:t>
            </a:r>
          </a:p>
          <a:p>
            <a:endParaRPr lang="en-US" sz="1200" dirty="0"/>
          </a:p>
          <a:p>
            <a:pPr marL="285750" indent="-285750">
              <a:buFont typeface="Arial" panose="020B0604020202020204" pitchFamily="34" charset="0"/>
              <a:buChar char="•"/>
            </a:pPr>
            <a:r>
              <a:rPr lang="en-US" dirty="0"/>
              <a:t>SSIS CIP Lessons to teach &amp; practice 4 SEL skills were completed in a 2-month period.</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dirty="0"/>
              <a:t>The Integrity with which these lessons were implemented was considered Very Good to Excellent based on a 3.7 average Integrity Score.</a:t>
            </a:r>
          </a:p>
          <a:p>
            <a:pPr marL="285750" indent="-285750">
              <a:buFont typeface="Arial" panose="020B0604020202020204" pitchFamily="34" charset="0"/>
              <a:buChar char="•"/>
            </a:pPr>
            <a:endParaRPr lang="en-US" sz="1200" dirty="0"/>
          </a:p>
          <a:p>
            <a:r>
              <a:rPr lang="en-US" dirty="0"/>
              <a:t>It is reasonable to conclude that any changes reported in the student’s could be due in part to these SEL Program lessons.</a:t>
            </a:r>
          </a:p>
          <a:p>
            <a:endParaRPr lang="en-US" dirty="0"/>
          </a:p>
        </p:txBody>
      </p:sp>
      <p:pic>
        <p:nvPicPr>
          <p:cNvPr id="10" name="Picture 9">
            <a:extLst>
              <a:ext uri="{FF2B5EF4-FFF2-40B4-BE49-F238E27FC236}">
                <a16:creationId xmlns:a16="http://schemas.microsoft.com/office/drawing/2014/main" id="{2C8EA851-5D61-DB00-7AB1-ACED719CD76D}"/>
              </a:ext>
            </a:extLst>
          </p:cNvPr>
          <p:cNvPicPr>
            <a:picLocks noChangeAspect="1"/>
          </p:cNvPicPr>
          <p:nvPr/>
        </p:nvPicPr>
        <p:blipFill>
          <a:blip r:embed="rId3"/>
          <a:stretch>
            <a:fillRect/>
          </a:stretch>
        </p:blipFill>
        <p:spPr>
          <a:xfrm rot="5400000">
            <a:off x="1528227" y="-85169"/>
            <a:ext cx="5637527" cy="74306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519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C3271A-65BE-5805-2BBB-5B697F531B94}"/>
              </a:ext>
            </a:extLst>
          </p:cNvPr>
          <p:cNvSpPr>
            <a:spLocks noGrp="1"/>
          </p:cNvSpPr>
          <p:nvPr>
            <p:ph type="title"/>
          </p:nvPr>
        </p:nvSpPr>
        <p:spPr>
          <a:xfrm>
            <a:off x="221270" y="3881735"/>
            <a:ext cx="1775972" cy="2398713"/>
          </a:xfrm>
        </p:spPr>
        <p:txBody>
          <a:bodyPr vert="horz" lIns="91440" tIns="45720" rIns="91440" bIns="45720" rtlCol="0" anchor="ctr">
            <a:normAutofit/>
          </a:bodyPr>
          <a:lstStyle/>
          <a:p>
            <a:r>
              <a:rPr lang="en-US" sz="3600" b="1" kern="1200" dirty="0">
                <a:solidFill>
                  <a:srgbClr val="C00000"/>
                </a:solidFill>
                <a:latin typeface="+mj-lt"/>
                <a:ea typeface="+mj-ea"/>
                <a:cs typeface="+mj-cs"/>
              </a:rPr>
              <a:t>Purpose </a:t>
            </a:r>
            <a:br>
              <a:rPr lang="en-US" sz="3600" b="1" kern="1200" dirty="0">
                <a:solidFill>
                  <a:srgbClr val="C00000"/>
                </a:solidFill>
                <a:latin typeface="+mj-lt"/>
                <a:ea typeface="+mj-ea"/>
                <a:cs typeface="+mj-cs"/>
              </a:rPr>
            </a:br>
            <a:r>
              <a:rPr lang="en-US" sz="3600" b="1" kern="1200" dirty="0">
                <a:solidFill>
                  <a:srgbClr val="C00000"/>
                </a:solidFill>
                <a:latin typeface="+mj-lt"/>
                <a:ea typeface="+mj-ea"/>
                <a:cs typeface="+mj-cs"/>
              </a:rPr>
              <a:t>of this Session</a:t>
            </a:r>
            <a:br>
              <a:rPr lang="en-US" b="1" kern="1200" dirty="0">
                <a:solidFill>
                  <a:schemeClr val="tx1"/>
                </a:solidFill>
                <a:latin typeface="+mj-lt"/>
                <a:ea typeface="+mj-ea"/>
                <a:cs typeface="+mj-cs"/>
              </a:rPr>
            </a:br>
            <a:endParaRPr lang="en-US" b="1"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F6846431-EEA4-8FCC-45F5-EB6A2E0D82D8}"/>
              </a:ext>
            </a:extLst>
          </p:cNvPr>
          <p:cNvPicPr>
            <a:picLocks noChangeAspect="1"/>
          </p:cNvPicPr>
          <p:nvPr/>
        </p:nvPicPr>
        <p:blipFill>
          <a:blip r:embed="rId2"/>
          <a:stretch>
            <a:fillRect/>
          </a:stretch>
        </p:blipFill>
        <p:spPr>
          <a:xfrm>
            <a:off x="1158370" y="730250"/>
            <a:ext cx="9875259" cy="2394750"/>
          </a:xfrm>
          <a:prstGeom prst="rect">
            <a:avLst/>
          </a:prstGeom>
        </p:spPr>
      </p:pic>
      <p:sp>
        <p:nvSpPr>
          <p:cNvPr id="6" name="TextBox 5">
            <a:extLst>
              <a:ext uri="{FF2B5EF4-FFF2-40B4-BE49-F238E27FC236}">
                <a16:creationId xmlns:a16="http://schemas.microsoft.com/office/drawing/2014/main" id="{30608045-21FA-2878-DB47-20F9A7A0257D}"/>
              </a:ext>
            </a:extLst>
          </p:cNvPr>
          <p:cNvSpPr txBox="1"/>
          <p:nvPr/>
        </p:nvSpPr>
        <p:spPr>
          <a:xfrm>
            <a:off x="2181726" y="3868569"/>
            <a:ext cx="9825790" cy="2712775"/>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000" dirty="0"/>
              <a:t>To describe and explain the utility of a </a:t>
            </a:r>
            <a:r>
              <a:rPr lang="en-US" sz="2000" u="sng" dirty="0"/>
              <a:t>process</a:t>
            </a:r>
            <a:r>
              <a:rPr lang="en-US" sz="2000" dirty="0"/>
              <a:t> for using the assessment results from </a:t>
            </a:r>
            <a:r>
              <a:rPr lang="en-US" sz="2000" b="1" i="1" dirty="0"/>
              <a:t>SSIS SEL Brief + Mental Health Scales </a:t>
            </a:r>
            <a:r>
              <a:rPr lang="en-US" sz="2000" dirty="0"/>
              <a:t>to directly link to instructional skill units in the </a:t>
            </a:r>
            <a:r>
              <a:rPr lang="en-US" sz="2000" b="1" i="1" dirty="0"/>
              <a:t>SSIS SEH Classwide Intervention Program </a:t>
            </a:r>
            <a:r>
              <a:rPr lang="en-US" sz="2000" dirty="0"/>
              <a:t>that are effective for improving students’ social emotional and healthy behaviors.</a:t>
            </a:r>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r>
              <a:rPr lang="en-US" sz="2000" dirty="0"/>
              <a:t>A key tool that can drive intervention thinking and decision making is the </a:t>
            </a:r>
            <a:r>
              <a:rPr lang="en-US" sz="2000" b="1" dirty="0"/>
              <a:t>A.I.M.I.E. Action Plan Guide</a:t>
            </a:r>
            <a:r>
              <a:rPr lang="en-US" sz="2000" dirty="0"/>
              <a:t>. A second tool designed to support implementation of a high-quality intervention is the </a:t>
            </a:r>
            <a:r>
              <a:rPr lang="en-US" sz="2000" b="1" dirty="0"/>
              <a:t>Instructional Progress Monitor Record.</a:t>
            </a:r>
          </a:p>
          <a:p>
            <a:pPr>
              <a:lnSpc>
                <a:spcPct val="90000"/>
              </a:lnSpc>
              <a:spcAft>
                <a:spcPts val="600"/>
              </a:spcAft>
            </a:pPr>
            <a:endParaRPr lang="en-US" sz="1000" b="1" dirty="0"/>
          </a:p>
          <a:p>
            <a:pPr indent="-228600">
              <a:lnSpc>
                <a:spcPct val="90000"/>
              </a:lnSpc>
              <a:spcAft>
                <a:spcPts val="600"/>
              </a:spcAft>
              <a:buFont typeface="Arial" panose="020B0604020202020204" pitchFamily="34" charset="0"/>
              <a:buChar char="•"/>
            </a:pPr>
            <a:r>
              <a:rPr lang="en-US" sz="2000" dirty="0"/>
              <a:t>How to use of these two tools is the core of this training session. Both tools are embedded in SSIS assessment reports and are also available at SSIScolab.com. </a:t>
            </a:r>
          </a:p>
        </p:txBody>
      </p:sp>
      <p:sp>
        <p:nvSpPr>
          <p:cNvPr id="3" name="Footer Placeholder 2">
            <a:extLst>
              <a:ext uri="{FF2B5EF4-FFF2-40B4-BE49-F238E27FC236}">
                <a16:creationId xmlns:a16="http://schemas.microsoft.com/office/drawing/2014/main" id="{E19C8F3A-4134-0165-8200-6B7E5AC1A1A8}"/>
              </a:ext>
            </a:extLst>
          </p:cNvPr>
          <p:cNvSpPr>
            <a:spLocks noGrp="1"/>
          </p:cNvSpPr>
          <p:nvPr>
            <p:ph type="ftr" sz="quarter" idx="11"/>
          </p:nvPr>
        </p:nvSpPr>
        <p:spPr>
          <a:xfrm>
            <a:off x="5310295" y="7083593"/>
            <a:ext cx="3445933" cy="365125"/>
          </a:xfrm>
        </p:spPr>
        <p:txBody>
          <a:bodyPr vert="horz" lIns="91440" tIns="45720" rIns="91440" bIns="45720" rtlCol="0" anchor="ctr">
            <a:normAutofit/>
          </a:bodyPr>
          <a:lstStyle/>
          <a:p>
            <a:pPr>
              <a:spcAft>
                <a:spcPts val="600"/>
              </a:spcAft>
            </a:pPr>
            <a:r>
              <a:rPr lang="en-US" sz="1000" kern="1200">
                <a:solidFill>
                  <a:schemeClr val="tx1">
                    <a:tint val="75000"/>
                  </a:schemeClr>
                </a:solidFill>
                <a:latin typeface="+mn-lt"/>
                <a:ea typeface="+mn-ea"/>
                <a:cs typeface="+mn-cs"/>
              </a:rPr>
              <a:t>A.I.M.I.E. Action Planning </a:t>
            </a:r>
            <a:endParaRPr lang="en-US" sz="1000" kern="1200" dirty="0">
              <a:solidFill>
                <a:schemeClr val="tx1">
                  <a:tint val="75000"/>
                </a:schemeClr>
              </a:solidFill>
              <a:latin typeface="+mn-lt"/>
              <a:ea typeface="+mn-ea"/>
              <a:cs typeface="+mn-cs"/>
            </a:endParaRPr>
          </a:p>
        </p:txBody>
      </p:sp>
      <p:sp>
        <p:nvSpPr>
          <p:cNvPr id="4" name="Slide Number Placeholder 3">
            <a:extLst>
              <a:ext uri="{FF2B5EF4-FFF2-40B4-BE49-F238E27FC236}">
                <a16:creationId xmlns:a16="http://schemas.microsoft.com/office/drawing/2014/main" id="{B62811F8-A3C8-ABA9-7136-8B346A228401}"/>
              </a:ext>
            </a:extLst>
          </p:cNvPr>
          <p:cNvSpPr>
            <a:spLocks noGrp="1"/>
          </p:cNvSpPr>
          <p:nvPr>
            <p:ph type="sldNum" sz="quarter" idx="12"/>
          </p:nvPr>
        </p:nvSpPr>
        <p:spPr>
          <a:xfrm>
            <a:off x="10948736" y="6356350"/>
            <a:ext cx="405063" cy="365125"/>
          </a:xfrm>
        </p:spPr>
        <p:txBody>
          <a:bodyPr vert="horz" lIns="91440" tIns="45720" rIns="91440" bIns="45720" rtlCol="0" anchor="ctr">
            <a:normAutofit/>
          </a:bodyPr>
          <a:lstStyle/>
          <a:p>
            <a:pPr>
              <a:spcAft>
                <a:spcPts val="600"/>
              </a:spcAft>
            </a:pPr>
            <a:fld id="{D5C956EC-0649-4FAC-A3B0-4148C3B7FE23}" type="slidenum">
              <a:rPr lang="en-US" sz="1000"/>
              <a:pPr>
                <a:spcAft>
                  <a:spcPts val="600"/>
                </a:spcAft>
              </a:pPr>
              <a:t>2</a:t>
            </a:fld>
            <a:endParaRPr lang="en-US" sz="1000" dirty="0"/>
          </a:p>
        </p:txBody>
      </p:sp>
      <p:pic>
        <p:nvPicPr>
          <p:cNvPr id="7" name="Picture 6">
            <a:extLst>
              <a:ext uri="{FF2B5EF4-FFF2-40B4-BE49-F238E27FC236}">
                <a16:creationId xmlns:a16="http://schemas.microsoft.com/office/drawing/2014/main" id="{16AF8C05-AECF-8952-3F9B-6E3242174D31}"/>
              </a:ext>
            </a:extLst>
          </p:cNvPr>
          <p:cNvPicPr>
            <a:picLocks noChangeAspect="1"/>
          </p:cNvPicPr>
          <p:nvPr/>
        </p:nvPicPr>
        <p:blipFill>
          <a:blip r:embed="rId3"/>
          <a:stretch>
            <a:fillRect/>
          </a:stretch>
        </p:blipFill>
        <p:spPr>
          <a:xfrm>
            <a:off x="78173" y="28152"/>
            <a:ext cx="2177347" cy="646637"/>
          </a:xfrm>
          <a:prstGeom prst="rect">
            <a:avLst/>
          </a:prstGeom>
        </p:spPr>
      </p:pic>
    </p:spTree>
    <p:extLst>
      <p:ext uri="{BB962C8B-B14F-4D97-AF65-F5344CB8AC3E}">
        <p14:creationId xmlns:p14="http://schemas.microsoft.com/office/powerpoint/2010/main" val="329907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B1C70CC-5C32-8DA3-D84A-E0C7983F5DF5}"/>
              </a:ext>
            </a:extLst>
          </p:cNvPr>
          <p:cNvSpPr>
            <a:spLocks noGrp="1"/>
          </p:cNvSpPr>
          <p:nvPr>
            <p:ph type="ftr" sz="quarter" idx="11"/>
          </p:nvPr>
        </p:nvSpPr>
        <p:spPr>
          <a:xfrm>
            <a:off x="4038600" y="6482932"/>
            <a:ext cx="4114800" cy="365125"/>
          </a:xfrm>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5799D5BD-3BB4-99DB-32E1-E2A4731DE7B9}"/>
              </a:ext>
            </a:extLst>
          </p:cNvPr>
          <p:cNvSpPr>
            <a:spLocks noGrp="1"/>
          </p:cNvSpPr>
          <p:nvPr>
            <p:ph type="sldNum" sz="quarter" idx="12"/>
          </p:nvPr>
        </p:nvSpPr>
        <p:spPr>
          <a:xfrm>
            <a:off x="9238247" y="6416508"/>
            <a:ext cx="2743200" cy="365125"/>
          </a:xfrm>
        </p:spPr>
        <p:txBody>
          <a:bodyPr/>
          <a:lstStyle/>
          <a:p>
            <a:fld id="{D5C956EC-0649-4FAC-A3B0-4148C3B7FE23}" type="slidenum">
              <a:rPr lang="en-US" smtClean="0"/>
              <a:t>20</a:t>
            </a:fld>
            <a:endParaRPr lang="en-US" dirty="0"/>
          </a:p>
        </p:txBody>
      </p:sp>
      <p:sp>
        <p:nvSpPr>
          <p:cNvPr id="4" name="Rectangle 3">
            <a:extLst>
              <a:ext uri="{FF2B5EF4-FFF2-40B4-BE49-F238E27FC236}">
                <a16:creationId xmlns:a16="http://schemas.microsoft.com/office/drawing/2014/main" id="{EEFB85C3-86A9-AEC5-93C7-3C57E19614F8}"/>
              </a:ext>
            </a:extLst>
          </p:cNvPr>
          <p:cNvSpPr/>
          <p:nvPr/>
        </p:nvSpPr>
        <p:spPr>
          <a:xfrm>
            <a:off x="95126" y="192506"/>
            <a:ext cx="3182352" cy="652897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We conduct assessment</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to determine if students improve their SEL skills from Pre- </a:t>
            </a:r>
            <a:r>
              <a:rPr lang="en-US" dirty="0">
                <a:solidFill>
                  <a:prstClr val="white"/>
                </a:solidFill>
                <a:latin typeface="Calibri" panose="020F0502020204030204"/>
              </a:rPr>
              <a:t>to </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Post-Intervention.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aseline="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When pre- and post-assessments are (1) highly aligned with the skills taught in an intervention and (2) the intervention has been shown to be implemented with integrity,  the results of the assessments can be used to determine if students’ skills improved.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As illustrated by the </a:t>
            </a:r>
            <a:r>
              <a:rPr kumimoji="0" lang="en-US" sz="1800" b="1" i="0" u="none" strike="noStrike" kern="1200" cap="none" spc="0" normalizeH="0" noProof="0" dirty="0">
                <a:ln>
                  <a:noFill/>
                </a:ln>
                <a:solidFill>
                  <a:prstClr val="white"/>
                </a:solidFill>
                <a:effectLst/>
                <a:uLnTx/>
                <a:uFillTx/>
                <a:latin typeface="Calibri" panose="020F0502020204030204"/>
                <a:ea typeface="+mn-ea"/>
                <a:cs typeface="+mn-cs"/>
              </a:rPr>
              <a:t>Evaluate</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step, Post-Intervention SEL scale/domain scores and total scores are used to determine outcomes &amp; calculate a Reliable </a:t>
            </a:r>
            <a:r>
              <a:rPr lang="en-US" dirty="0">
                <a:solidFill>
                  <a:prstClr val="white"/>
                </a:solidFill>
                <a:latin typeface="Calibri" panose="020F0502020204030204"/>
              </a:rPr>
              <a:t>C</a:t>
            </a:r>
            <a:r>
              <a:rPr kumimoji="0" lang="en-US" sz="1800" b="0" i="0" u="none" strike="noStrike" kern="1200" cap="none" spc="0" normalizeH="0" noProof="0" dirty="0" err="1">
                <a:ln>
                  <a:noFill/>
                </a:ln>
                <a:solidFill>
                  <a:prstClr val="white"/>
                </a:solidFill>
                <a:effectLst/>
                <a:uLnTx/>
                <a:uFillTx/>
                <a:latin typeface="Calibri" panose="020F0502020204030204"/>
                <a:ea typeface="+mn-ea"/>
                <a:cs typeface="+mn-cs"/>
              </a:rPr>
              <a:t>hange</a:t>
            </a:r>
            <a:r>
              <a:rPr kumimoji="0" lang="en-US" sz="1800" b="0" i="0" u="none" strike="noStrike" kern="1200" cap="none" spc="0" normalizeH="0" noProof="0" dirty="0">
                <a:ln>
                  <a:noFill/>
                </a:ln>
                <a:solidFill>
                  <a:prstClr val="white"/>
                </a:solidFill>
                <a:effectLst/>
                <a:uLnTx/>
                <a:uFillTx/>
                <a:latin typeface="Calibri" panose="020F0502020204030204"/>
                <a:ea typeface="+mn-ea"/>
                <a:cs typeface="+mn-cs"/>
              </a:rPr>
              <a:t> Index (RCI).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aseline="0"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107E4A2-506D-01D9-2B26-1AFAA1110197}"/>
              </a:ext>
            </a:extLst>
          </p:cNvPr>
          <p:cNvPicPr>
            <a:picLocks noChangeAspect="1"/>
          </p:cNvPicPr>
          <p:nvPr/>
        </p:nvPicPr>
        <p:blipFill>
          <a:blip r:embed="rId2"/>
          <a:stretch>
            <a:fillRect/>
          </a:stretch>
        </p:blipFill>
        <p:spPr>
          <a:xfrm>
            <a:off x="210552" y="5843321"/>
            <a:ext cx="2951499" cy="822174"/>
          </a:xfrm>
          <a:prstGeom prst="rect">
            <a:avLst/>
          </a:prstGeom>
        </p:spPr>
      </p:pic>
      <p:pic>
        <p:nvPicPr>
          <p:cNvPr id="6" name="Picture 5">
            <a:extLst>
              <a:ext uri="{FF2B5EF4-FFF2-40B4-BE49-F238E27FC236}">
                <a16:creationId xmlns:a16="http://schemas.microsoft.com/office/drawing/2014/main" id="{23BB1581-9F64-C0D2-C445-26D74D81791A}"/>
              </a:ext>
            </a:extLst>
          </p:cNvPr>
          <p:cNvPicPr>
            <a:picLocks noChangeAspect="1"/>
          </p:cNvPicPr>
          <p:nvPr/>
        </p:nvPicPr>
        <p:blipFill>
          <a:blip r:embed="rId3"/>
          <a:stretch>
            <a:fillRect/>
          </a:stretch>
        </p:blipFill>
        <p:spPr>
          <a:xfrm>
            <a:off x="3982256" y="785365"/>
            <a:ext cx="7123090" cy="5469043"/>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FAF059EC-83C8-6690-35DE-4041D7A78E7C}"/>
              </a:ext>
            </a:extLst>
          </p:cNvPr>
          <p:cNvSpPr/>
          <p:nvPr/>
        </p:nvSpPr>
        <p:spPr>
          <a:xfrm>
            <a:off x="3874167" y="5186977"/>
            <a:ext cx="7369343" cy="1153665"/>
          </a:xfrm>
          <a:prstGeom prst="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C9CE38-F29F-BEED-FCF6-1FEFF3D8C4DC}"/>
              </a:ext>
            </a:extLst>
          </p:cNvPr>
          <p:cNvSpPr/>
          <p:nvPr/>
        </p:nvSpPr>
        <p:spPr>
          <a:xfrm>
            <a:off x="9318458" y="1407695"/>
            <a:ext cx="1732546" cy="36696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A22850B-D631-5E11-1224-95AC068201B6}"/>
              </a:ext>
            </a:extLst>
          </p:cNvPr>
          <p:cNvSpPr txBox="1"/>
          <p:nvPr/>
        </p:nvSpPr>
        <p:spPr>
          <a:xfrm>
            <a:off x="3576320" y="147267"/>
            <a:ext cx="8263467" cy="461665"/>
          </a:xfrm>
          <a:prstGeom prst="rect">
            <a:avLst/>
          </a:prstGeom>
          <a:noFill/>
        </p:spPr>
        <p:txBody>
          <a:bodyPr wrap="square" rtlCol="0">
            <a:spAutoFit/>
          </a:bodyPr>
          <a:lstStyle/>
          <a:p>
            <a:r>
              <a:rPr lang="en-US" sz="2400" b="1" dirty="0"/>
              <a:t>The Last Step: Evaluate (and Calculate) to Determine Outcomes</a:t>
            </a:r>
          </a:p>
        </p:txBody>
      </p:sp>
    </p:spTree>
    <p:extLst>
      <p:ext uri="{BB962C8B-B14F-4D97-AF65-F5344CB8AC3E}">
        <p14:creationId xmlns:p14="http://schemas.microsoft.com/office/powerpoint/2010/main" val="386735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24E7AE-5455-168B-5E79-5C9139012C02}"/>
              </a:ext>
            </a:extLst>
          </p:cNvPr>
          <p:cNvSpPr>
            <a:spLocks noGrp="1"/>
          </p:cNvSpPr>
          <p:nvPr>
            <p:ph type="ftr" sz="quarter" idx="11"/>
          </p:nvPr>
        </p:nvSpPr>
        <p:spPr>
          <a:xfrm>
            <a:off x="8077200" y="6356350"/>
            <a:ext cx="4114800" cy="365125"/>
          </a:xfrm>
        </p:spPr>
        <p:txBody>
          <a:bodyPr/>
          <a:lstStyle/>
          <a:p>
            <a:r>
              <a:rPr lang="en-US" dirty="0"/>
              <a:t>A.I.M.I.E. Action Planning </a:t>
            </a:r>
          </a:p>
        </p:txBody>
      </p:sp>
      <p:sp>
        <p:nvSpPr>
          <p:cNvPr id="3" name="Slide Number Placeholder 2">
            <a:extLst>
              <a:ext uri="{FF2B5EF4-FFF2-40B4-BE49-F238E27FC236}">
                <a16:creationId xmlns:a16="http://schemas.microsoft.com/office/drawing/2014/main" id="{B7BD627C-4C64-09A1-26E5-E45A64764691}"/>
              </a:ext>
            </a:extLst>
          </p:cNvPr>
          <p:cNvSpPr>
            <a:spLocks noGrp="1"/>
          </p:cNvSpPr>
          <p:nvPr>
            <p:ph type="sldNum" sz="quarter" idx="12"/>
          </p:nvPr>
        </p:nvSpPr>
        <p:spPr/>
        <p:txBody>
          <a:bodyPr/>
          <a:lstStyle/>
          <a:p>
            <a:fld id="{D5C956EC-0649-4FAC-A3B0-4148C3B7FE23}" type="slidenum">
              <a:rPr lang="en-US" smtClean="0"/>
              <a:t>21</a:t>
            </a:fld>
            <a:endParaRPr lang="en-US"/>
          </a:p>
        </p:txBody>
      </p:sp>
      <p:sp>
        <p:nvSpPr>
          <p:cNvPr id="4" name="TextBox 3">
            <a:extLst>
              <a:ext uri="{FF2B5EF4-FFF2-40B4-BE49-F238E27FC236}">
                <a16:creationId xmlns:a16="http://schemas.microsoft.com/office/drawing/2014/main" id="{83E26AD9-29E8-872F-6E00-47C783199025}"/>
              </a:ext>
            </a:extLst>
          </p:cNvPr>
          <p:cNvSpPr txBox="1"/>
          <p:nvPr/>
        </p:nvSpPr>
        <p:spPr>
          <a:xfrm>
            <a:off x="400093" y="88019"/>
            <a:ext cx="7265068" cy="461665"/>
          </a:xfrm>
          <a:prstGeom prst="rect">
            <a:avLst/>
          </a:prstGeom>
          <a:noFill/>
        </p:spPr>
        <p:txBody>
          <a:bodyPr wrap="square" rtlCol="0">
            <a:spAutoFit/>
          </a:bodyPr>
          <a:lstStyle/>
          <a:p>
            <a:r>
              <a:rPr lang="en-US" sz="2400" b="1" dirty="0"/>
              <a:t>The Complete Post-Intervention Action Plan for Adnaan</a:t>
            </a:r>
          </a:p>
        </p:txBody>
      </p:sp>
      <p:pic>
        <p:nvPicPr>
          <p:cNvPr id="7" name="Picture 6">
            <a:extLst>
              <a:ext uri="{FF2B5EF4-FFF2-40B4-BE49-F238E27FC236}">
                <a16:creationId xmlns:a16="http://schemas.microsoft.com/office/drawing/2014/main" id="{0A2D168C-A02F-5B76-2B5C-27B2055C3B74}"/>
              </a:ext>
            </a:extLst>
          </p:cNvPr>
          <p:cNvPicPr>
            <a:picLocks noChangeAspect="1"/>
          </p:cNvPicPr>
          <p:nvPr/>
        </p:nvPicPr>
        <p:blipFill>
          <a:blip r:embed="rId2"/>
          <a:stretch>
            <a:fillRect/>
          </a:stretch>
        </p:blipFill>
        <p:spPr>
          <a:xfrm>
            <a:off x="10154665" y="88019"/>
            <a:ext cx="1937071" cy="575278"/>
          </a:xfrm>
          <a:prstGeom prst="rect">
            <a:avLst/>
          </a:prstGeom>
        </p:spPr>
      </p:pic>
      <p:sp>
        <p:nvSpPr>
          <p:cNvPr id="8" name="TextBox 7">
            <a:extLst>
              <a:ext uri="{FF2B5EF4-FFF2-40B4-BE49-F238E27FC236}">
                <a16:creationId xmlns:a16="http://schemas.microsoft.com/office/drawing/2014/main" id="{DD34B37E-A5D7-3DA0-183D-C635239F45B4}"/>
              </a:ext>
            </a:extLst>
          </p:cNvPr>
          <p:cNvSpPr txBox="1"/>
          <p:nvPr/>
        </p:nvSpPr>
        <p:spPr>
          <a:xfrm>
            <a:off x="7794458" y="743021"/>
            <a:ext cx="4114800" cy="5663089"/>
          </a:xfrm>
          <a:prstGeom prst="rect">
            <a:avLst/>
          </a:prstGeom>
          <a:noFill/>
        </p:spPr>
        <p:txBody>
          <a:bodyPr wrap="square" rtlCol="0">
            <a:spAutoFit/>
          </a:bodyPr>
          <a:lstStyle/>
          <a:p>
            <a:pPr algn="ctr"/>
            <a:r>
              <a:rPr lang="en-US" sz="2400" b="1" dirty="0"/>
              <a:t>Key Observations </a:t>
            </a:r>
          </a:p>
          <a:p>
            <a:pPr algn="ctr"/>
            <a:r>
              <a:rPr lang="en-US" sz="2400" b="1" dirty="0"/>
              <a:t>&amp; Conclusion</a:t>
            </a:r>
          </a:p>
          <a:p>
            <a:endParaRPr lang="en-US" dirty="0"/>
          </a:p>
          <a:p>
            <a:pPr marL="285750" indent="-285750">
              <a:buFont typeface="Arial" panose="020B0604020202020204" pitchFamily="34" charset="0"/>
              <a:buChar char="•"/>
            </a:pPr>
            <a:r>
              <a:rPr lang="en-US" sz="1600" dirty="0"/>
              <a:t>The combined SEL ratings by the student and his teacher indicate slight improvement in targeted Self-Awareness, Self-Management, and Responsible Decision-Making skills.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student’s and teacher’s </a:t>
            </a:r>
            <a:r>
              <a:rPr lang="en-US" sz="1600" dirty="0">
                <a:solidFill>
                  <a:prstClr val="black"/>
                </a:solidFill>
                <a:latin typeface="Calibri" panose="020F0502020204030204"/>
              </a:rPr>
              <a:t>Post-Intervention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total SEL scores indicated the student is functioning at the Competent Level social emotionally. </a:t>
            </a:r>
            <a:endParaRPr lang="en-US" sz="16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600" dirty="0"/>
              <a:t>The SEL Total Scores based on the teacher ratings indicated a Reliable Change from Pre- to Post-Intervention occurred. The RCI was 1.5. </a:t>
            </a:r>
          </a:p>
          <a:p>
            <a:pPr marL="285750" indent="-285750">
              <a:buFont typeface="Arial" panose="020B0604020202020204" pitchFamily="34" charset="0"/>
              <a:buChar char="•"/>
            </a:pPr>
            <a:endParaRPr lang="en-US" sz="1400" dirty="0"/>
          </a:p>
          <a:p>
            <a:r>
              <a:rPr lang="en-US" sz="1600" dirty="0"/>
              <a:t>It can be concluded that the intervention program helped Adnaan improve targeted SEL skills.</a:t>
            </a:r>
          </a:p>
        </p:txBody>
      </p:sp>
      <p:pic>
        <p:nvPicPr>
          <p:cNvPr id="10" name="Picture 9">
            <a:extLst>
              <a:ext uri="{FF2B5EF4-FFF2-40B4-BE49-F238E27FC236}">
                <a16:creationId xmlns:a16="http://schemas.microsoft.com/office/drawing/2014/main" id="{BCCD20D3-7D2C-B76C-10EC-0EEE94C3FA9C}"/>
              </a:ext>
            </a:extLst>
          </p:cNvPr>
          <p:cNvPicPr>
            <a:picLocks noChangeAspect="1"/>
          </p:cNvPicPr>
          <p:nvPr/>
        </p:nvPicPr>
        <p:blipFill>
          <a:blip r:embed="rId3"/>
          <a:stretch>
            <a:fillRect/>
          </a:stretch>
        </p:blipFill>
        <p:spPr>
          <a:xfrm rot="5400000">
            <a:off x="1083701" y="219761"/>
            <a:ext cx="5793491" cy="6709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2008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3D82-8228-5DAA-B8C5-5802475391EE}"/>
              </a:ext>
            </a:extLst>
          </p:cNvPr>
          <p:cNvSpPr>
            <a:spLocks noGrp="1"/>
          </p:cNvSpPr>
          <p:nvPr>
            <p:ph type="title"/>
          </p:nvPr>
        </p:nvSpPr>
        <p:spPr>
          <a:xfrm>
            <a:off x="933027" y="919669"/>
            <a:ext cx="10515600" cy="1325563"/>
          </a:xfrm>
        </p:spPr>
        <p:txBody>
          <a:bodyPr/>
          <a:lstStyle/>
          <a:p>
            <a:pPr algn="ctr"/>
            <a:r>
              <a:rPr lang="en-US" b="1" dirty="0">
                <a:solidFill>
                  <a:srgbClr val="C00000"/>
                </a:solidFill>
                <a:latin typeface="+mn-lt"/>
              </a:rPr>
              <a:t>Application Summary</a:t>
            </a:r>
            <a:r>
              <a:rPr lang="en-US" dirty="0">
                <a:solidFill>
                  <a:srgbClr val="C00000"/>
                </a:solidFill>
              </a:rPr>
              <a:t> </a:t>
            </a:r>
          </a:p>
        </p:txBody>
      </p:sp>
      <p:sp>
        <p:nvSpPr>
          <p:cNvPr id="3" name="Footer Placeholder 2">
            <a:extLst>
              <a:ext uri="{FF2B5EF4-FFF2-40B4-BE49-F238E27FC236}">
                <a16:creationId xmlns:a16="http://schemas.microsoft.com/office/drawing/2014/main" id="{118A7600-65D2-6A08-B4BC-94C84446CB29}"/>
              </a:ext>
            </a:extLst>
          </p:cNvPr>
          <p:cNvSpPr>
            <a:spLocks noGrp="1"/>
          </p:cNvSpPr>
          <p:nvPr>
            <p:ph type="ftr" sz="quarter" idx="11"/>
          </p:nvPr>
        </p:nvSpPr>
        <p:spPr/>
        <p:txBody>
          <a:bodyPr/>
          <a:lstStyle/>
          <a:p>
            <a:r>
              <a:rPr lang="en-US"/>
              <a:t>A.I.M.I.E. Action Planning </a:t>
            </a:r>
            <a:endParaRPr lang="en-US" dirty="0"/>
          </a:p>
        </p:txBody>
      </p:sp>
      <p:sp>
        <p:nvSpPr>
          <p:cNvPr id="4" name="Slide Number Placeholder 3">
            <a:extLst>
              <a:ext uri="{FF2B5EF4-FFF2-40B4-BE49-F238E27FC236}">
                <a16:creationId xmlns:a16="http://schemas.microsoft.com/office/drawing/2014/main" id="{44D65B90-A811-A027-A12C-E0F8CBDF32F1}"/>
              </a:ext>
            </a:extLst>
          </p:cNvPr>
          <p:cNvSpPr>
            <a:spLocks noGrp="1"/>
          </p:cNvSpPr>
          <p:nvPr>
            <p:ph type="sldNum" sz="quarter" idx="12"/>
          </p:nvPr>
        </p:nvSpPr>
        <p:spPr/>
        <p:txBody>
          <a:bodyPr/>
          <a:lstStyle/>
          <a:p>
            <a:fld id="{D5C956EC-0649-4FAC-A3B0-4148C3B7FE23}" type="slidenum">
              <a:rPr lang="en-US" smtClean="0"/>
              <a:t>22</a:t>
            </a:fld>
            <a:endParaRPr lang="en-US"/>
          </a:p>
        </p:txBody>
      </p:sp>
      <p:pic>
        <p:nvPicPr>
          <p:cNvPr id="5" name="Picture 4">
            <a:extLst>
              <a:ext uri="{FF2B5EF4-FFF2-40B4-BE49-F238E27FC236}">
                <a16:creationId xmlns:a16="http://schemas.microsoft.com/office/drawing/2014/main" id="{52426748-339E-A5BC-3BCF-69BE11AFEBEB}"/>
              </a:ext>
            </a:extLst>
          </p:cNvPr>
          <p:cNvPicPr>
            <a:picLocks noChangeAspect="1"/>
          </p:cNvPicPr>
          <p:nvPr/>
        </p:nvPicPr>
        <p:blipFill>
          <a:blip r:embed="rId2"/>
          <a:stretch>
            <a:fillRect/>
          </a:stretch>
        </p:blipFill>
        <p:spPr>
          <a:xfrm>
            <a:off x="294786" y="166223"/>
            <a:ext cx="2678900" cy="795589"/>
          </a:xfrm>
          <a:prstGeom prst="rect">
            <a:avLst/>
          </a:prstGeom>
        </p:spPr>
      </p:pic>
      <p:pic>
        <p:nvPicPr>
          <p:cNvPr id="6" name="Picture 5">
            <a:extLst>
              <a:ext uri="{FF2B5EF4-FFF2-40B4-BE49-F238E27FC236}">
                <a16:creationId xmlns:a16="http://schemas.microsoft.com/office/drawing/2014/main" id="{8EC25285-14A9-4B18-5BF8-4753D0A356B5}"/>
              </a:ext>
            </a:extLst>
          </p:cNvPr>
          <p:cNvPicPr>
            <a:picLocks noChangeAspect="1"/>
          </p:cNvPicPr>
          <p:nvPr/>
        </p:nvPicPr>
        <p:blipFill>
          <a:blip r:embed="rId3"/>
          <a:stretch>
            <a:fillRect/>
          </a:stretch>
        </p:blipFill>
        <p:spPr>
          <a:xfrm>
            <a:off x="3568974" y="2507901"/>
            <a:ext cx="5718077" cy="2538970"/>
          </a:xfrm>
          <a:prstGeom prst="rect">
            <a:avLst/>
          </a:prstGeom>
        </p:spPr>
      </p:pic>
    </p:spTree>
    <p:extLst>
      <p:ext uri="{BB962C8B-B14F-4D97-AF65-F5344CB8AC3E}">
        <p14:creationId xmlns:p14="http://schemas.microsoft.com/office/powerpoint/2010/main" val="119722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8891-0988-A0C7-D7CE-E2CC8D323F89}"/>
              </a:ext>
            </a:extLst>
          </p:cNvPr>
          <p:cNvSpPr>
            <a:spLocks noGrp="1"/>
          </p:cNvSpPr>
          <p:nvPr>
            <p:ph type="title"/>
          </p:nvPr>
        </p:nvSpPr>
        <p:spPr>
          <a:xfrm>
            <a:off x="838200" y="284053"/>
            <a:ext cx="10515600" cy="1325563"/>
          </a:xfrm>
        </p:spPr>
        <p:txBody>
          <a:bodyPr>
            <a:normAutofit fontScale="90000"/>
          </a:bodyPr>
          <a:lstStyle/>
          <a:p>
            <a:pPr algn="ctr"/>
            <a:r>
              <a:rPr lang="en-US" sz="3200" b="1" dirty="0">
                <a:latin typeface="+mn-lt"/>
              </a:rPr>
              <a:t>Use A.I.M.I.E. to Create Action Plans for </a:t>
            </a:r>
            <a:br>
              <a:rPr lang="en-US" sz="3200" b="1" dirty="0">
                <a:latin typeface="+mn-lt"/>
              </a:rPr>
            </a:br>
            <a:r>
              <a:rPr lang="en-US" sz="3200" b="1" dirty="0">
                <a:latin typeface="+mn-lt"/>
              </a:rPr>
              <a:t>Individual Students, Small Groups, Entire Classrooms, &amp; Schools</a:t>
            </a:r>
          </a:p>
        </p:txBody>
      </p:sp>
      <p:sp>
        <p:nvSpPr>
          <p:cNvPr id="3" name="Footer Placeholder 2">
            <a:extLst>
              <a:ext uri="{FF2B5EF4-FFF2-40B4-BE49-F238E27FC236}">
                <a16:creationId xmlns:a16="http://schemas.microsoft.com/office/drawing/2014/main" id="{86950406-DAA3-2DD8-45A7-0217743BA159}"/>
              </a:ext>
            </a:extLst>
          </p:cNvPr>
          <p:cNvSpPr>
            <a:spLocks noGrp="1"/>
          </p:cNvSpPr>
          <p:nvPr>
            <p:ph type="ftr" sz="quarter" idx="11"/>
          </p:nvPr>
        </p:nvSpPr>
        <p:spPr/>
        <p:txBody>
          <a:bodyPr/>
          <a:lstStyle/>
          <a:p>
            <a:r>
              <a:rPr lang="en-US"/>
              <a:t>A.I.M.I.E. Action Planning </a:t>
            </a:r>
            <a:endParaRPr lang="en-US" dirty="0"/>
          </a:p>
        </p:txBody>
      </p:sp>
      <p:sp>
        <p:nvSpPr>
          <p:cNvPr id="4" name="Slide Number Placeholder 3">
            <a:extLst>
              <a:ext uri="{FF2B5EF4-FFF2-40B4-BE49-F238E27FC236}">
                <a16:creationId xmlns:a16="http://schemas.microsoft.com/office/drawing/2014/main" id="{FB204B0E-7774-AA5D-0364-7A79FD37DEB2}"/>
              </a:ext>
            </a:extLst>
          </p:cNvPr>
          <p:cNvSpPr>
            <a:spLocks noGrp="1"/>
          </p:cNvSpPr>
          <p:nvPr>
            <p:ph type="sldNum" sz="quarter" idx="12"/>
          </p:nvPr>
        </p:nvSpPr>
        <p:spPr/>
        <p:txBody>
          <a:bodyPr/>
          <a:lstStyle/>
          <a:p>
            <a:fld id="{D5C956EC-0649-4FAC-A3B0-4148C3B7FE23}" type="slidenum">
              <a:rPr lang="en-US" smtClean="0"/>
              <a:t>23</a:t>
            </a:fld>
            <a:endParaRPr lang="en-US"/>
          </a:p>
        </p:txBody>
      </p:sp>
      <p:pic>
        <p:nvPicPr>
          <p:cNvPr id="5" name="Picture 4">
            <a:extLst>
              <a:ext uri="{FF2B5EF4-FFF2-40B4-BE49-F238E27FC236}">
                <a16:creationId xmlns:a16="http://schemas.microsoft.com/office/drawing/2014/main" id="{D82B7B02-213F-15E4-8718-BA5C6238DC00}"/>
              </a:ext>
            </a:extLst>
          </p:cNvPr>
          <p:cNvPicPr>
            <a:picLocks noChangeAspect="1"/>
          </p:cNvPicPr>
          <p:nvPr/>
        </p:nvPicPr>
        <p:blipFill>
          <a:blip r:embed="rId2"/>
          <a:stretch>
            <a:fillRect/>
          </a:stretch>
        </p:blipFill>
        <p:spPr>
          <a:xfrm>
            <a:off x="95758" y="5925886"/>
            <a:ext cx="2678900" cy="795589"/>
          </a:xfrm>
          <a:prstGeom prst="rect">
            <a:avLst/>
          </a:prstGeom>
        </p:spPr>
      </p:pic>
      <p:sp>
        <p:nvSpPr>
          <p:cNvPr id="6" name="TextBox 5">
            <a:extLst>
              <a:ext uri="{FF2B5EF4-FFF2-40B4-BE49-F238E27FC236}">
                <a16:creationId xmlns:a16="http://schemas.microsoft.com/office/drawing/2014/main" id="{9DC5A307-2F92-B777-917F-4954C3CC9D40}"/>
              </a:ext>
            </a:extLst>
          </p:cNvPr>
          <p:cNvSpPr txBox="1"/>
          <p:nvPr/>
        </p:nvSpPr>
        <p:spPr>
          <a:xfrm>
            <a:off x="838200" y="1663848"/>
            <a:ext cx="10583334" cy="3970318"/>
          </a:xfrm>
          <a:prstGeom prst="rect">
            <a:avLst/>
          </a:prstGeom>
          <a:noFill/>
        </p:spPr>
        <p:txBody>
          <a:bodyPr wrap="square" rtlCol="0">
            <a:spAutoFit/>
          </a:bodyPr>
          <a:lstStyle/>
          <a:p>
            <a:r>
              <a:rPr lang="en-US" dirty="0"/>
              <a:t>This training presentation demonstrated the application of the SSIS SEL A.I.M.I.E. Action Plan for the case of Adnaan, a 5</a:t>
            </a:r>
            <a:r>
              <a:rPr lang="en-US" baseline="30000" dirty="0"/>
              <a:t>th</a:t>
            </a:r>
            <a:r>
              <a:rPr lang="en-US" dirty="0"/>
              <a:t> grade student. SSIS SEL Brief + Mental Health Scales rating scores by Adnaan and his teacher were used in combination to identify the student’s behavior domains for improvement. The domains for improvement were then specifically matched with SEL lessons in the CASEL aligned SSIS SEH CIP and targeted for implementation and evaluation.</a:t>
            </a:r>
          </a:p>
          <a:p>
            <a:endParaRPr lang="en-US" dirty="0"/>
          </a:p>
          <a:p>
            <a:r>
              <a:rPr lang="en-US" dirty="0"/>
              <a:t>The </a:t>
            </a:r>
            <a:r>
              <a:rPr lang="en-US" b="1" dirty="0"/>
              <a:t>exact same Action Planning Process </a:t>
            </a:r>
            <a:r>
              <a:rPr lang="en-US" dirty="0"/>
              <a:t>used for Adnaan can be used to plan instructional intervention programs for small groups of students, entire classrooms of students, entire grade levels within a school, or an entire school of as long as you have assessment data that has been aggregated and averaged based on all the participating students. </a:t>
            </a:r>
          </a:p>
          <a:p>
            <a:endParaRPr lang="en-US" dirty="0"/>
          </a:p>
          <a:p>
            <a:r>
              <a:rPr lang="en-US" dirty="0"/>
              <a:t>Many SEL or SEH intervention programs are time consuming, and educators need to make decisions about what lessons to prioritize or to emphasis. Thus, results of the A.I.M.I.E. Action Plan can help educators organize their decision process and document the evidence-base for making lesson implementation selections.</a:t>
            </a:r>
          </a:p>
        </p:txBody>
      </p:sp>
    </p:spTree>
    <p:extLst>
      <p:ext uri="{BB962C8B-B14F-4D97-AF65-F5344CB8AC3E}">
        <p14:creationId xmlns:p14="http://schemas.microsoft.com/office/powerpoint/2010/main" val="1747937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5CCB-59CC-201E-F889-0B3B760EDE1E}"/>
              </a:ext>
            </a:extLst>
          </p:cNvPr>
          <p:cNvSpPr>
            <a:spLocks noGrp="1"/>
          </p:cNvSpPr>
          <p:nvPr>
            <p:ph type="title"/>
          </p:nvPr>
        </p:nvSpPr>
        <p:spPr>
          <a:xfrm>
            <a:off x="2118515" y="0"/>
            <a:ext cx="9865575" cy="1325563"/>
          </a:xfrm>
        </p:spPr>
        <p:txBody>
          <a:bodyPr>
            <a:normAutofit fontScale="90000"/>
          </a:bodyPr>
          <a:lstStyle/>
          <a:p>
            <a:pPr algn="ctr"/>
            <a:r>
              <a:rPr lang="en-US" sz="3200" b="1" dirty="0">
                <a:latin typeface="+mn-lt"/>
              </a:rPr>
              <a:t>The 5-Step A.I.M.I.E. Process Should be Recurring so that  Assessment + Intervention Results Drive Future Instruction</a:t>
            </a:r>
          </a:p>
        </p:txBody>
      </p:sp>
      <p:graphicFrame>
        <p:nvGraphicFramePr>
          <p:cNvPr id="6" name="Content Placeholder 5">
            <a:extLst>
              <a:ext uri="{FF2B5EF4-FFF2-40B4-BE49-F238E27FC236}">
                <a16:creationId xmlns:a16="http://schemas.microsoft.com/office/drawing/2014/main" id="{12003472-A6B1-A151-069C-59E4A3672A81}"/>
              </a:ext>
            </a:extLst>
          </p:cNvPr>
          <p:cNvGraphicFramePr>
            <a:graphicFrameLocks noGrp="1"/>
          </p:cNvGraphicFramePr>
          <p:nvPr>
            <p:ph idx="1"/>
            <p:extLst>
              <p:ext uri="{D42A27DB-BD31-4B8C-83A1-F6EECF244321}">
                <p14:modId xmlns:p14="http://schemas.microsoft.com/office/powerpoint/2010/main" val="165379934"/>
              </p:ext>
            </p:extLst>
          </p:nvPr>
        </p:nvGraphicFramePr>
        <p:xfrm>
          <a:off x="2800874" y="1370265"/>
          <a:ext cx="9546049"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A2AB7AC-2C49-4F7B-0E8E-B21483E169AE}"/>
              </a:ext>
            </a:extLst>
          </p:cNvPr>
          <p:cNvSpPr>
            <a:spLocks noGrp="1"/>
          </p:cNvSpPr>
          <p:nvPr>
            <p:ph type="ftr" sz="quarter" idx="11"/>
          </p:nvPr>
        </p:nvSpPr>
        <p:spPr>
          <a:xfrm>
            <a:off x="5709953" y="6304714"/>
            <a:ext cx="4114800" cy="365125"/>
          </a:xfrm>
        </p:spPr>
        <p:txBody>
          <a:bodyPr/>
          <a:lstStyle/>
          <a:p>
            <a:r>
              <a:rPr lang="en-US" dirty="0"/>
              <a:t>A.I.M.I.E. Action Planning </a:t>
            </a:r>
          </a:p>
        </p:txBody>
      </p:sp>
      <p:sp>
        <p:nvSpPr>
          <p:cNvPr id="5" name="Slide Number Placeholder 4">
            <a:extLst>
              <a:ext uri="{FF2B5EF4-FFF2-40B4-BE49-F238E27FC236}">
                <a16:creationId xmlns:a16="http://schemas.microsoft.com/office/drawing/2014/main" id="{4CBE91F3-13FC-420B-3C4F-E19A8BCB8734}"/>
              </a:ext>
            </a:extLst>
          </p:cNvPr>
          <p:cNvSpPr>
            <a:spLocks noGrp="1"/>
          </p:cNvSpPr>
          <p:nvPr>
            <p:ph type="sldNum" sz="quarter" idx="12"/>
          </p:nvPr>
        </p:nvSpPr>
        <p:spPr/>
        <p:txBody>
          <a:bodyPr/>
          <a:lstStyle/>
          <a:p>
            <a:fld id="{D5C956EC-0649-4FAC-A3B0-4148C3B7FE23}" type="slidenum">
              <a:rPr lang="en-US" smtClean="0"/>
              <a:t>24</a:t>
            </a:fld>
            <a:endParaRPr lang="en-US"/>
          </a:p>
        </p:txBody>
      </p:sp>
      <p:pic>
        <p:nvPicPr>
          <p:cNvPr id="7" name="Picture 6">
            <a:extLst>
              <a:ext uri="{FF2B5EF4-FFF2-40B4-BE49-F238E27FC236}">
                <a16:creationId xmlns:a16="http://schemas.microsoft.com/office/drawing/2014/main" id="{703A8FA4-D2A0-FE01-4D79-2DAB8B7ACB93}"/>
              </a:ext>
            </a:extLst>
          </p:cNvPr>
          <p:cNvPicPr>
            <a:picLocks noChangeAspect="1"/>
          </p:cNvPicPr>
          <p:nvPr/>
        </p:nvPicPr>
        <p:blipFill>
          <a:blip r:embed="rId7"/>
          <a:stretch>
            <a:fillRect/>
          </a:stretch>
        </p:blipFill>
        <p:spPr>
          <a:xfrm>
            <a:off x="152690" y="5953961"/>
            <a:ext cx="2569910" cy="715878"/>
          </a:xfrm>
          <a:prstGeom prst="rect">
            <a:avLst/>
          </a:prstGeom>
        </p:spPr>
      </p:pic>
      <p:pic>
        <p:nvPicPr>
          <p:cNvPr id="9" name="Picture 8">
            <a:extLst>
              <a:ext uri="{FF2B5EF4-FFF2-40B4-BE49-F238E27FC236}">
                <a16:creationId xmlns:a16="http://schemas.microsoft.com/office/drawing/2014/main" id="{DAE60EE8-CEE4-C2C6-FD26-EC4E5ABC1FFA}"/>
              </a:ext>
            </a:extLst>
          </p:cNvPr>
          <p:cNvPicPr>
            <a:picLocks noChangeAspect="1"/>
          </p:cNvPicPr>
          <p:nvPr/>
        </p:nvPicPr>
        <p:blipFill>
          <a:blip r:embed="rId8"/>
          <a:stretch>
            <a:fillRect/>
          </a:stretch>
        </p:blipFill>
        <p:spPr>
          <a:xfrm>
            <a:off x="106119" y="1744022"/>
            <a:ext cx="4193378" cy="3254646"/>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560420A8-5589-8FFA-0D1F-554DDE229D5F}"/>
              </a:ext>
            </a:extLst>
          </p:cNvPr>
          <p:cNvSpPr txBox="1"/>
          <p:nvPr/>
        </p:nvSpPr>
        <p:spPr>
          <a:xfrm>
            <a:off x="2202808" y="1905767"/>
            <a:ext cx="2101305" cy="2862322"/>
          </a:xfrm>
          <a:prstGeom prst="rect">
            <a:avLst/>
          </a:prstGeom>
          <a:noFill/>
        </p:spPr>
        <p:txBody>
          <a:bodyPr wrap="square" rtlCol="0">
            <a:spAutoFit/>
          </a:bodyPr>
          <a:lstStyle/>
          <a:p>
            <a:r>
              <a:rPr lang="en-US" sz="2000" b="1" dirty="0">
                <a:solidFill>
                  <a:schemeClr val="bg1"/>
                </a:solidFill>
              </a:rPr>
              <a:t>SSIS SEL assessments</a:t>
            </a:r>
          </a:p>
          <a:p>
            <a:r>
              <a:rPr lang="en-US" sz="2000" b="1" dirty="0">
                <a:solidFill>
                  <a:schemeClr val="bg1"/>
                </a:solidFill>
              </a:rPr>
              <a:t>provide ACTIONABLE data to drive an efficient </a:t>
            </a:r>
          </a:p>
          <a:p>
            <a:r>
              <a:rPr lang="en-US" sz="2000" b="1" dirty="0">
                <a:solidFill>
                  <a:schemeClr val="bg1"/>
                </a:solidFill>
              </a:rPr>
              <a:t>Intervention decision making process!   </a:t>
            </a:r>
          </a:p>
        </p:txBody>
      </p:sp>
    </p:spTree>
    <p:extLst>
      <p:ext uri="{BB962C8B-B14F-4D97-AF65-F5344CB8AC3E}">
        <p14:creationId xmlns:p14="http://schemas.microsoft.com/office/powerpoint/2010/main" val="2996200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0EB3BF-AA2A-BA8F-A688-E820BEDF10BD}"/>
              </a:ext>
            </a:extLst>
          </p:cNvPr>
          <p:cNvSpPr>
            <a:spLocks noGrp="1"/>
          </p:cNvSpPr>
          <p:nvPr>
            <p:ph type="ftr" sz="quarter" idx="11"/>
          </p:nvPr>
        </p:nvSpPr>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02CB8D44-79D3-2642-8F75-F6B630C44B50}"/>
              </a:ext>
            </a:extLst>
          </p:cNvPr>
          <p:cNvSpPr>
            <a:spLocks noGrp="1"/>
          </p:cNvSpPr>
          <p:nvPr>
            <p:ph type="sldNum" sz="quarter" idx="12"/>
          </p:nvPr>
        </p:nvSpPr>
        <p:spPr/>
        <p:txBody>
          <a:bodyPr/>
          <a:lstStyle/>
          <a:p>
            <a:fld id="{D5C956EC-0649-4FAC-A3B0-4148C3B7FE23}" type="slidenum">
              <a:rPr lang="en-US" smtClean="0"/>
              <a:t>25</a:t>
            </a:fld>
            <a:endParaRPr lang="en-US"/>
          </a:p>
        </p:txBody>
      </p:sp>
      <p:pic>
        <p:nvPicPr>
          <p:cNvPr id="5" name="Picture 4">
            <a:extLst>
              <a:ext uri="{FF2B5EF4-FFF2-40B4-BE49-F238E27FC236}">
                <a16:creationId xmlns:a16="http://schemas.microsoft.com/office/drawing/2014/main" id="{5FEC372A-FD4E-506F-54EE-1E23597F9A0F}"/>
              </a:ext>
            </a:extLst>
          </p:cNvPr>
          <p:cNvPicPr>
            <a:picLocks noChangeAspect="1"/>
          </p:cNvPicPr>
          <p:nvPr/>
        </p:nvPicPr>
        <p:blipFill>
          <a:blip r:embed="rId2"/>
          <a:stretch>
            <a:fillRect/>
          </a:stretch>
        </p:blipFill>
        <p:spPr>
          <a:xfrm>
            <a:off x="174815" y="2646821"/>
            <a:ext cx="11842370" cy="3334954"/>
          </a:xfrm>
          <a:prstGeom prst="rect">
            <a:avLst/>
          </a:prstGeom>
        </p:spPr>
      </p:pic>
      <p:sp>
        <p:nvSpPr>
          <p:cNvPr id="6" name="TextBox 5">
            <a:extLst>
              <a:ext uri="{FF2B5EF4-FFF2-40B4-BE49-F238E27FC236}">
                <a16:creationId xmlns:a16="http://schemas.microsoft.com/office/drawing/2014/main" id="{E622CE3D-274D-7A33-226E-895FB8939A3F}"/>
              </a:ext>
            </a:extLst>
          </p:cNvPr>
          <p:cNvSpPr txBox="1"/>
          <p:nvPr/>
        </p:nvSpPr>
        <p:spPr>
          <a:xfrm>
            <a:off x="972196" y="1196749"/>
            <a:ext cx="11044989" cy="954107"/>
          </a:xfrm>
          <a:prstGeom prst="rect">
            <a:avLst/>
          </a:prstGeom>
          <a:noFill/>
        </p:spPr>
        <p:txBody>
          <a:bodyPr wrap="square" rtlCol="0">
            <a:spAutoFit/>
          </a:bodyPr>
          <a:lstStyle/>
          <a:p>
            <a:pPr algn="ctr"/>
            <a:r>
              <a:rPr lang="en-US" sz="2800" b="1" dirty="0"/>
              <a:t>Make connections with the SSIS SEL A.I.M.I.E. to “bridge the gap” between assessment results and intervention implementation! </a:t>
            </a:r>
          </a:p>
        </p:txBody>
      </p:sp>
      <p:pic>
        <p:nvPicPr>
          <p:cNvPr id="7" name="Picture 6">
            <a:extLst>
              <a:ext uri="{FF2B5EF4-FFF2-40B4-BE49-F238E27FC236}">
                <a16:creationId xmlns:a16="http://schemas.microsoft.com/office/drawing/2014/main" id="{4F7CA91C-1EED-F368-F191-C91C81E547BE}"/>
              </a:ext>
            </a:extLst>
          </p:cNvPr>
          <p:cNvPicPr>
            <a:picLocks noChangeAspect="1"/>
          </p:cNvPicPr>
          <p:nvPr/>
        </p:nvPicPr>
        <p:blipFill>
          <a:blip r:embed="rId3"/>
          <a:stretch>
            <a:fillRect/>
          </a:stretch>
        </p:blipFill>
        <p:spPr>
          <a:xfrm>
            <a:off x="150395" y="0"/>
            <a:ext cx="2768417" cy="822174"/>
          </a:xfrm>
          <a:prstGeom prst="rect">
            <a:avLst/>
          </a:prstGeom>
        </p:spPr>
      </p:pic>
    </p:spTree>
    <p:extLst>
      <p:ext uri="{BB962C8B-B14F-4D97-AF65-F5344CB8AC3E}">
        <p14:creationId xmlns:p14="http://schemas.microsoft.com/office/powerpoint/2010/main" val="3422679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5F6F4-B0C5-529D-C2C8-14DA1EF1B35A}"/>
              </a:ext>
            </a:extLst>
          </p:cNvPr>
          <p:cNvSpPr>
            <a:spLocks noGrp="1"/>
          </p:cNvSpPr>
          <p:nvPr>
            <p:ph type="ftr" sz="quarter" idx="11"/>
          </p:nvPr>
        </p:nvSpPr>
        <p:spPr/>
        <p:txBody>
          <a:bodyPr/>
          <a:lstStyle/>
          <a:p>
            <a:r>
              <a:rPr lang="en-US" dirty="0"/>
              <a:t>A.I.M.I.E. Action Planning </a:t>
            </a:r>
          </a:p>
        </p:txBody>
      </p:sp>
      <p:sp>
        <p:nvSpPr>
          <p:cNvPr id="3" name="Slide Number Placeholder 2">
            <a:extLst>
              <a:ext uri="{FF2B5EF4-FFF2-40B4-BE49-F238E27FC236}">
                <a16:creationId xmlns:a16="http://schemas.microsoft.com/office/drawing/2014/main" id="{4F7DC49B-650C-A7D0-C413-8088C9052E04}"/>
              </a:ext>
            </a:extLst>
          </p:cNvPr>
          <p:cNvSpPr>
            <a:spLocks noGrp="1"/>
          </p:cNvSpPr>
          <p:nvPr>
            <p:ph type="sldNum" sz="quarter" idx="12"/>
          </p:nvPr>
        </p:nvSpPr>
        <p:spPr/>
        <p:txBody>
          <a:bodyPr/>
          <a:lstStyle/>
          <a:p>
            <a:fld id="{55201CF6-B988-4D98-B4A6-0EAA130BBFFC}" type="slidenum">
              <a:rPr lang="en-US" smtClean="0"/>
              <a:t>26</a:t>
            </a:fld>
            <a:endParaRPr lang="en-US"/>
          </a:p>
        </p:txBody>
      </p:sp>
      <p:sp>
        <p:nvSpPr>
          <p:cNvPr id="4" name="TextBox 3">
            <a:extLst>
              <a:ext uri="{FF2B5EF4-FFF2-40B4-BE49-F238E27FC236}">
                <a16:creationId xmlns:a16="http://schemas.microsoft.com/office/drawing/2014/main" id="{E41981F2-ECDE-C391-BDA6-F398524C962D}"/>
              </a:ext>
            </a:extLst>
          </p:cNvPr>
          <p:cNvSpPr txBox="1"/>
          <p:nvPr/>
        </p:nvSpPr>
        <p:spPr>
          <a:xfrm>
            <a:off x="842211" y="1064929"/>
            <a:ext cx="10744200" cy="4154984"/>
          </a:xfrm>
          <a:prstGeom prst="rect">
            <a:avLst/>
          </a:prstGeom>
          <a:noFill/>
        </p:spPr>
        <p:txBody>
          <a:bodyPr wrap="square" rtlCol="0">
            <a:spAutoFit/>
          </a:bodyPr>
          <a:lstStyle/>
          <a:p>
            <a:r>
              <a:rPr lang="en-US" sz="2400" b="1" dirty="0"/>
              <a:t>Thank You </a:t>
            </a:r>
            <a:r>
              <a:rPr lang="en-US" sz="2400" dirty="0"/>
              <a:t>for using one of the SSIS SEL Brief + Mental Health Scales and/or the SSIS SEH Classwide Intervention Program. Both of these products are evidence based and designed to work together to maximize instructional programs that can improve students’ social emotional development. </a:t>
            </a:r>
          </a:p>
          <a:p>
            <a:endParaRPr lang="en-US" sz="1200" dirty="0"/>
          </a:p>
          <a:p>
            <a:endParaRPr lang="en-US" sz="1200" dirty="0"/>
          </a:p>
          <a:p>
            <a:r>
              <a:rPr lang="en-US" sz="2400" dirty="0"/>
              <a:t>The </a:t>
            </a:r>
            <a:r>
              <a:rPr lang="en-US" sz="2400" b="1" dirty="0"/>
              <a:t>SSIS A.I.M.I.E.</a:t>
            </a:r>
            <a:r>
              <a:rPr lang="en-US" sz="2400" dirty="0"/>
              <a:t> is a keystone resource based on solution focused thinking. Use it to enhance communication, documentation, and outcomes for your students!   </a:t>
            </a:r>
          </a:p>
          <a:p>
            <a:endParaRPr lang="en-US" sz="2400" dirty="0"/>
          </a:p>
          <a:p>
            <a:pPr algn="ctr"/>
            <a:r>
              <a:rPr lang="en-US" sz="2400" dirty="0"/>
              <a:t>For more information and resources to help you develop </a:t>
            </a:r>
          </a:p>
          <a:p>
            <a:pPr algn="ctr"/>
            <a:r>
              <a:rPr lang="en-US" sz="2400" dirty="0"/>
              <a:t>an </a:t>
            </a:r>
            <a:r>
              <a:rPr lang="en-US" sz="2400" b="1" dirty="0">
                <a:solidFill>
                  <a:srgbClr val="C00000"/>
                </a:solidFill>
              </a:rPr>
              <a:t>SSIS Action Plan</a:t>
            </a:r>
            <a:r>
              <a:rPr lang="en-US" sz="2400" dirty="0"/>
              <a:t>, visit </a:t>
            </a:r>
          </a:p>
          <a:p>
            <a:pPr algn="ctr"/>
            <a:r>
              <a:rPr lang="en-US" sz="2400" dirty="0"/>
              <a:t> </a:t>
            </a:r>
          </a:p>
        </p:txBody>
      </p:sp>
      <p:sp>
        <p:nvSpPr>
          <p:cNvPr id="5" name="TextBox 4">
            <a:extLst>
              <a:ext uri="{FF2B5EF4-FFF2-40B4-BE49-F238E27FC236}">
                <a16:creationId xmlns:a16="http://schemas.microsoft.com/office/drawing/2014/main" id="{7FCA2622-098D-E0CD-82F0-A35530FC19B5}"/>
              </a:ext>
            </a:extLst>
          </p:cNvPr>
          <p:cNvSpPr txBox="1"/>
          <p:nvPr/>
        </p:nvSpPr>
        <p:spPr>
          <a:xfrm>
            <a:off x="2911642" y="5187967"/>
            <a:ext cx="6482671" cy="523220"/>
          </a:xfrm>
          <a:prstGeom prst="rect">
            <a:avLst/>
          </a:prstGeom>
          <a:noFill/>
        </p:spPr>
        <p:txBody>
          <a:bodyPr wrap="square">
            <a:spAutoFit/>
          </a:bodyPr>
          <a:lstStyle/>
          <a:p>
            <a:pPr algn="ctr"/>
            <a:r>
              <a:rPr lang="en-US" sz="2800" dirty="0"/>
              <a:t>https://ssiscolab.com/actionplans/</a:t>
            </a:r>
          </a:p>
        </p:txBody>
      </p:sp>
      <p:pic>
        <p:nvPicPr>
          <p:cNvPr id="6" name="Picture 5">
            <a:extLst>
              <a:ext uri="{FF2B5EF4-FFF2-40B4-BE49-F238E27FC236}">
                <a16:creationId xmlns:a16="http://schemas.microsoft.com/office/drawing/2014/main" id="{1F9024B4-7787-DB8A-92FE-B50E40E46DC3}"/>
              </a:ext>
            </a:extLst>
          </p:cNvPr>
          <p:cNvPicPr>
            <a:picLocks noChangeAspect="1"/>
          </p:cNvPicPr>
          <p:nvPr/>
        </p:nvPicPr>
        <p:blipFill>
          <a:blip r:embed="rId2"/>
          <a:stretch>
            <a:fillRect/>
          </a:stretch>
        </p:blipFill>
        <p:spPr>
          <a:xfrm>
            <a:off x="4768768" y="5899301"/>
            <a:ext cx="2768417" cy="822174"/>
          </a:xfrm>
          <a:prstGeom prst="rect">
            <a:avLst/>
          </a:prstGeom>
        </p:spPr>
      </p:pic>
      <p:pic>
        <p:nvPicPr>
          <p:cNvPr id="7" name="Picture 6">
            <a:extLst>
              <a:ext uri="{FF2B5EF4-FFF2-40B4-BE49-F238E27FC236}">
                <a16:creationId xmlns:a16="http://schemas.microsoft.com/office/drawing/2014/main" id="{0BDA3482-E781-57FB-E955-E865E6199CCA}"/>
              </a:ext>
            </a:extLst>
          </p:cNvPr>
          <p:cNvPicPr>
            <a:picLocks noChangeAspect="1"/>
          </p:cNvPicPr>
          <p:nvPr/>
        </p:nvPicPr>
        <p:blipFill>
          <a:blip r:embed="rId3"/>
          <a:stretch>
            <a:fillRect/>
          </a:stretch>
        </p:blipFill>
        <p:spPr>
          <a:xfrm>
            <a:off x="9769771" y="40005"/>
            <a:ext cx="2242835" cy="844642"/>
          </a:xfrm>
          <a:prstGeom prst="rect">
            <a:avLst/>
          </a:prstGeom>
        </p:spPr>
      </p:pic>
      <p:pic>
        <p:nvPicPr>
          <p:cNvPr id="8" name="Picture 7">
            <a:extLst>
              <a:ext uri="{FF2B5EF4-FFF2-40B4-BE49-F238E27FC236}">
                <a16:creationId xmlns:a16="http://schemas.microsoft.com/office/drawing/2014/main" id="{AC8C37BB-6754-4D7B-B9E0-C10A7FF51134}"/>
              </a:ext>
            </a:extLst>
          </p:cNvPr>
          <p:cNvPicPr>
            <a:picLocks noChangeAspect="1"/>
          </p:cNvPicPr>
          <p:nvPr/>
        </p:nvPicPr>
        <p:blipFill>
          <a:blip r:embed="rId4"/>
          <a:stretch>
            <a:fillRect/>
          </a:stretch>
        </p:blipFill>
        <p:spPr>
          <a:xfrm>
            <a:off x="-20320" y="0"/>
            <a:ext cx="2145522" cy="884646"/>
          </a:xfrm>
          <a:prstGeom prst="rect">
            <a:avLst/>
          </a:prstGeom>
        </p:spPr>
      </p:pic>
    </p:spTree>
    <p:extLst>
      <p:ext uri="{BB962C8B-B14F-4D97-AF65-F5344CB8AC3E}">
        <p14:creationId xmlns:p14="http://schemas.microsoft.com/office/powerpoint/2010/main" val="153141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8EE2-E646-1E87-3FA9-26556EFBA702}"/>
              </a:ext>
            </a:extLst>
          </p:cNvPr>
          <p:cNvSpPr>
            <a:spLocks noGrp="1"/>
          </p:cNvSpPr>
          <p:nvPr>
            <p:ph type="title"/>
          </p:nvPr>
        </p:nvSpPr>
        <p:spPr>
          <a:xfrm>
            <a:off x="703847" y="214729"/>
            <a:ext cx="11141241" cy="934286"/>
          </a:xfrm>
        </p:spPr>
        <p:txBody>
          <a:bodyPr>
            <a:normAutofit/>
          </a:bodyPr>
          <a:lstStyle/>
          <a:p>
            <a:r>
              <a:rPr lang="en-US" sz="2800" b="1" dirty="0">
                <a:latin typeface="+mn-lt"/>
              </a:rPr>
              <a:t>Fundamental Premises about Assessment to Enable Better Intervention</a:t>
            </a:r>
          </a:p>
        </p:txBody>
      </p:sp>
      <p:sp>
        <p:nvSpPr>
          <p:cNvPr id="3" name="Footer Placeholder 2">
            <a:extLst>
              <a:ext uri="{FF2B5EF4-FFF2-40B4-BE49-F238E27FC236}">
                <a16:creationId xmlns:a16="http://schemas.microsoft.com/office/drawing/2014/main" id="{9DEDDA56-EE56-9440-A7D0-017B0BA0FD60}"/>
              </a:ext>
            </a:extLst>
          </p:cNvPr>
          <p:cNvSpPr>
            <a:spLocks noGrp="1"/>
          </p:cNvSpPr>
          <p:nvPr>
            <p:ph type="ftr" sz="quarter" idx="11"/>
          </p:nvPr>
        </p:nvSpPr>
        <p:spPr/>
        <p:txBody>
          <a:bodyPr/>
          <a:lstStyle/>
          <a:p>
            <a:r>
              <a:rPr lang="en-US"/>
              <a:t>A.I.M.I.E. Action Planning </a:t>
            </a:r>
            <a:endParaRPr lang="en-US" dirty="0"/>
          </a:p>
        </p:txBody>
      </p:sp>
      <p:sp>
        <p:nvSpPr>
          <p:cNvPr id="4" name="Slide Number Placeholder 3">
            <a:extLst>
              <a:ext uri="{FF2B5EF4-FFF2-40B4-BE49-F238E27FC236}">
                <a16:creationId xmlns:a16="http://schemas.microsoft.com/office/drawing/2014/main" id="{2ACB41BE-8846-185E-D7C9-7D8060E7EE8E}"/>
              </a:ext>
            </a:extLst>
          </p:cNvPr>
          <p:cNvSpPr>
            <a:spLocks noGrp="1"/>
          </p:cNvSpPr>
          <p:nvPr>
            <p:ph type="sldNum" sz="quarter" idx="12"/>
          </p:nvPr>
        </p:nvSpPr>
        <p:spPr/>
        <p:txBody>
          <a:bodyPr/>
          <a:lstStyle/>
          <a:p>
            <a:fld id="{D5C956EC-0649-4FAC-A3B0-4148C3B7FE23}" type="slidenum">
              <a:rPr lang="en-US" smtClean="0"/>
              <a:t>3</a:t>
            </a:fld>
            <a:endParaRPr lang="en-US"/>
          </a:p>
        </p:txBody>
      </p:sp>
      <p:sp>
        <p:nvSpPr>
          <p:cNvPr id="5" name="TextBox 4">
            <a:extLst>
              <a:ext uri="{FF2B5EF4-FFF2-40B4-BE49-F238E27FC236}">
                <a16:creationId xmlns:a16="http://schemas.microsoft.com/office/drawing/2014/main" id="{A4F67D03-E525-DFC0-4C28-8C13BE0082B2}"/>
              </a:ext>
            </a:extLst>
          </p:cNvPr>
          <p:cNvSpPr txBox="1"/>
          <p:nvPr/>
        </p:nvSpPr>
        <p:spPr>
          <a:xfrm>
            <a:off x="824164" y="1239252"/>
            <a:ext cx="10784304" cy="4524315"/>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primary reason to conduct an assessment is to facilitate decision making that lead to </a:t>
            </a:r>
            <a:r>
              <a:rPr lang="en-US" sz="2800" dirty="0">
                <a:solidFill>
                  <a:srgbClr val="C00000"/>
                </a:solidFill>
              </a:rPr>
              <a:t>effective actions </a:t>
            </a:r>
            <a:r>
              <a:rPr lang="en-US" sz="2800" dirty="0"/>
              <a:t>for improving performance. </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a:solidFill>
                  <a:srgbClr val="C00000"/>
                </a:solidFill>
              </a:rPr>
              <a:t>Effective instructional actions </a:t>
            </a:r>
            <a:r>
              <a:rPr lang="en-US" sz="2800" dirty="0"/>
              <a:t>are easiest to identify when your assessment measures the same behaviors and skills you want to teach.</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a:t>Effectiveness of one’s </a:t>
            </a:r>
            <a:r>
              <a:rPr lang="en-US" sz="2800" dirty="0">
                <a:solidFill>
                  <a:srgbClr val="C00000"/>
                </a:solidFill>
              </a:rPr>
              <a:t>instructional action strategy </a:t>
            </a:r>
            <a:r>
              <a:rPr lang="en-US" sz="2800" dirty="0"/>
              <a:t>is significantly influenced by the degree of integrity with which the action implemented.</a:t>
            </a:r>
          </a:p>
        </p:txBody>
      </p:sp>
      <p:pic>
        <p:nvPicPr>
          <p:cNvPr id="6" name="Picture 5">
            <a:extLst>
              <a:ext uri="{FF2B5EF4-FFF2-40B4-BE49-F238E27FC236}">
                <a16:creationId xmlns:a16="http://schemas.microsoft.com/office/drawing/2014/main" id="{F7394FE4-009F-E4A3-F090-33FFEEF9ADDA}"/>
              </a:ext>
            </a:extLst>
          </p:cNvPr>
          <p:cNvPicPr>
            <a:picLocks noChangeAspect="1"/>
          </p:cNvPicPr>
          <p:nvPr/>
        </p:nvPicPr>
        <p:blipFill>
          <a:blip r:embed="rId2"/>
          <a:stretch>
            <a:fillRect/>
          </a:stretch>
        </p:blipFill>
        <p:spPr>
          <a:xfrm>
            <a:off x="132360" y="6087101"/>
            <a:ext cx="2299268" cy="682845"/>
          </a:xfrm>
          <a:prstGeom prst="rect">
            <a:avLst/>
          </a:prstGeom>
        </p:spPr>
      </p:pic>
    </p:spTree>
    <p:extLst>
      <p:ext uri="{BB962C8B-B14F-4D97-AF65-F5344CB8AC3E}">
        <p14:creationId xmlns:p14="http://schemas.microsoft.com/office/powerpoint/2010/main" val="198389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FF3F0C-7D1E-B145-6838-56ACC2C06AD4}"/>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A.I.M.I.E. Action Planning </a:t>
            </a:r>
            <a:endPar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E87A266-0532-1FF3-BB23-025F2FDEF274}"/>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C956EC-0649-4FAC-A3B0-4148C3B7FE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0646640-D16A-641B-ED30-9172A6FACC5A}"/>
              </a:ext>
            </a:extLst>
          </p:cNvPr>
          <p:cNvSpPr txBox="1"/>
          <p:nvPr/>
        </p:nvSpPr>
        <p:spPr>
          <a:xfrm>
            <a:off x="642263" y="231596"/>
            <a:ext cx="10907473"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SSIS Assessment Results are Actionable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SSIS SEL Brief Scales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the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SSIS SEL Brief + Mental Health Scales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provide information for making decisions that lead to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actions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improving students’ social emotional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key design feature of these SSIS SEL assessments is that they measure specific behaviors and skills that are aligned with the core skills advanced in the CASEL Competency Framework (i.e.,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 domains of self-awareness, self-management, social awareness, relationship skills, and responsible decision making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Thus, score results from these assessments are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actionable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because they enable users to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match at the SEL Competency domain level to any intervention program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where its lessons have been demonstrated to be highly aligned with the five CASEL SEL competencies.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matching</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assessments and instructional lessons should be supported with validity evidence showing the SEL skills or behaviors assessed are the same as the specific skills taught in the SEL program. The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SSIS SEH Classwide Intervention Program (SSIS CIP)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 program that meets this design standard and has 100% alignment to both the CASEL SEL Competencies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SSIS SEL Brief Scales. The SSIS CIP is a proven intervention</a:t>
            </a:r>
            <a:r>
              <a:rPr lang="en-US" dirty="0">
                <a:solidFill>
                  <a:prstClr val="black"/>
                </a:solidFill>
                <a:latin typeface="Calibri" panose="020F0502020204030204"/>
              </a:rPr>
              <a:t> recognized as 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CASEL SELect and a USDE What Works Clearinghouse Tier 1 Strong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By using a</a:t>
            </a:r>
            <a:r>
              <a:rPr lang="en-US" dirty="0">
                <a:solidFill>
                  <a:prstClr val="black"/>
                </a:solidFill>
                <a:latin typeface="Calibri" panose="020F0502020204030204"/>
              </a:rPr>
              <a:t> CASEL SELect intervention program </a:t>
            </a:r>
            <a:r>
              <a:rPr lang="en-US" u="sng" dirty="0">
                <a:solidFill>
                  <a:prstClr val="black"/>
                </a:solidFill>
                <a:latin typeface="Calibri" panose="020F0502020204030204"/>
              </a:rPr>
              <a:t>and</a:t>
            </a:r>
            <a:r>
              <a:rPr lang="en-US"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valid assessment results from the SSIS SEL Brief Scales or Brief + Mental Health Scales, you are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action plan ready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develop your action plan, download the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SSIS A.I.M.I.E. Action Plan Guide</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for increasing social emotional skills and decreasing emotional behavior concerns of all students.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BCD93BB-2FFF-E763-18DB-326624061FA8}"/>
              </a:ext>
            </a:extLst>
          </p:cNvPr>
          <p:cNvPicPr>
            <a:picLocks noChangeAspect="1"/>
          </p:cNvPicPr>
          <p:nvPr/>
        </p:nvPicPr>
        <p:blipFill>
          <a:blip r:embed="rId2"/>
          <a:stretch>
            <a:fillRect/>
          </a:stretch>
        </p:blipFill>
        <p:spPr>
          <a:xfrm>
            <a:off x="182880" y="6181082"/>
            <a:ext cx="2099733" cy="623586"/>
          </a:xfrm>
          <a:prstGeom prst="rect">
            <a:avLst/>
          </a:prstGeom>
        </p:spPr>
      </p:pic>
    </p:spTree>
    <p:extLst>
      <p:ext uri="{BB962C8B-B14F-4D97-AF65-F5344CB8AC3E}">
        <p14:creationId xmlns:p14="http://schemas.microsoft.com/office/powerpoint/2010/main" val="39758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000"/>
                                        <p:tgtEl>
                                          <p:spTgt spid="7">
                                            <p:txEl>
                                              <p:pRg st="5" end="5"/>
                                            </p:txEl>
                                          </p:spTgt>
                                        </p:tgtEl>
                                      </p:cBhvr>
                                    </p:animEffect>
                                    <p:anim calcmode="lin" valueType="num">
                                      <p:cBhvr>
                                        <p:cTn id="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7" end="7"/>
                                            </p:txEl>
                                          </p:spTgt>
                                        </p:tgtEl>
                                        <p:attrNameLst>
                                          <p:attrName>style.visibility</p:attrName>
                                        </p:attrNameLst>
                                      </p:cBhvr>
                                      <p:to>
                                        <p:strVal val="visible"/>
                                      </p:to>
                                    </p:set>
                                    <p:animEffect transition="in" filter="fade">
                                      <p:cBhvr>
                                        <p:cTn id="14" dur="1000"/>
                                        <p:tgtEl>
                                          <p:spTgt spid="7">
                                            <p:txEl>
                                              <p:pRg st="7" end="7"/>
                                            </p:txEl>
                                          </p:spTgt>
                                        </p:tgtEl>
                                      </p:cBhvr>
                                    </p:animEffect>
                                    <p:anim calcmode="lin" valueType="num">
                                      <p:cBhvr>
                                        <p:cTn id="1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animEffect transition="in" filter="fade">
                                      <p:cBhvr>
                                        <p:cTn id="21" dur="1000"/>
                                        <p:tgtEl>
                                          <p:spTgt spid="7">
                                            <p:txEl>
                                              <p:pRg st="9" end="9"/>
                                            </p:txEl>
                                          </p:spTgt>
                                        </p:tgtEl>
                                      </p:cBhvr>
                                    </p:animEffect>
                                    <p:anim calcmode="lin" valueType="num">
                                      <p:cBhvr>
                                        <p:cTn id="22"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75FECD-8388-AB35-2E1D-3EB85914CF2E}"/>
              </a:ext>
            </a:extLst>
          </p:cNvPr>
          <p:cNvSpPr>
            <a:spLocks noGrp="1"/>
          </p:cNvSpPr>
          <p:nvPr>
            <p:ph type="ftr" sz="quarter" idx="11"/>
          </p:nvPr>
        </p:nvSpPr>
        <p:spPr>
          <a:xfrm>
            <a:off x="3991187" y="6492875"/>
            <a:ext cx="4114800" cy="365125"/>
          </a:xfrm>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7A0D635E-0CEF-9841-B364-90FC925D1D3C}"/>
              </a:ext>
            </a:extLst>
          </p:cNvPr>
          <p:cNvSpPr>
            <a:spLocks noGrp="1"/>
          </p:cNvSpPr>
          <p:nvPr>
            <p:ph type="sldNum" sz="quarter" idx="12"/>
          </p:nvPr>
        </p:nvSpPr>
        <p:spPr/>
        <p:txBody>
          <a:bodyPr/>
          <a:lstStyle/>
          <a:p>
            <a:fld id="{D5C956EC-0649-4FAC-A3B0-4148C3B7FE23}" type="slidenum">
              <a:rPr lang="en-US" smtClean="0"/>
              <a:t>5</a:t>
            </a:fld>
            <a:endParaRPr lang="en-US"/>
          </a:p>
        </p:txBody>
      </p:sp>
      <p:pic>
        <p:nvPicPr>
          <p:cNvPr id="5" name="Picture 4">
            <a:extLst>
              <a:ext uri="{FF2B5EF4-FFF2-40B4-BE49-F238E27FC236}">
                <a16:creationId xmlns:a16="http://schemas.microsoft.com/office/drawing/2014/main" id="{EA30604D-0658-F873-56ED-13F698382115}"/>
              </a:ext>
            </a:extLst>
          </p:cNvPr>
          <p:cNvPicPr>
            <a:picLocks noChangeAspect="1"/>
          </p:cNvPicPr>
          <p:nvPr/>
        </p:nvPicPr>
        <p:blipFill>
          <a:blip r:embed="rId2"/>
          <a:stretch>
            <a:fillRect/>
          </a:stretch>
        </p:blipFill>
        <p:spPr>
          <a:xfrm>
            <a:off x="2776132" y="1617009"/>
            <a:ext cx="6802296" cy="4921903"/>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6F11E6CD-B264-221E-FFE5-8728A57CC524}"/>
              </a:ext>
            </a:extLst>
          </p:cNvPr>
          <p:cNvSpPr txBox="1"/>
          <p:nvPr/>
        </p:nvSpPr>
        <p:spPr>
          <a:xfrm>
            <a:off x="2450463" y="319088"/>
            <a:ext cx="7291074" cy="1077218"/>
          </a:xfrm>
          <a:prstGeom prst="rect">
            <a:avLst/>
          </a:prstGeom>
          <a:noFill/>
        </p:spPr>
        <p:txBody>
          <a:bodyPr wrap="square" rtlCol="0">
            <a:spAutoFit/>
          </a:bodyPr>
          <a:lstStyle/>
          <a:p>
            <a:pPr algn="ctr"/>
            <a:r>
              <a:rPr lang="en-US" sz="3200" b="1" dirty="0"/>
              <a:t>Connect SEL + MH Assessment Results to</a:t>
            </a:r>
          </a:p>
          <a:p>
            <a:pPr algn="ctr"/>
            <a:r>
              <a:rPr lang="en-US" sz="3200" b="1" dirty="0"/>
              <a:t> a Proven Effective Intervention Program</a:t>
            </a:r>
          </a:p>
        </p:txBody>
      </p:sp>
      <p:pic>
        <p:nvPicPr>
          <p:cNvPr id="4" name="Picture 3">
            <a:extLst>
              <a:ext uri="{FF2B5EF4-FFF2-40B4-BE49-F238E27FC236}">
                <a16:creationId xmlns:a16="http://schemas.microsoft.com/office/drawing/2014/main" id="{3F41DF12-FD32-BC24-DC5C-AC9018C62333}"/>
              </a:ext>
            </a:extLst>
          </p:cNvPr>
          <p:cNvPicPr>
            <a:picLocks noChangeAspect="1"/>
          </p:cNvPicPr>
          <p:nvPr/>
        </p:nvPicPr>
        <p:blipFill>
          <a:blip r:embed="rId3"/>
          <a:stretch>
            <a:fillRect/>
          </a:stretch>
        </p:blipFill>
        <p:spPr>
          <a:xfrm>
            <a:off x="132360" y="6188593"/>
            <a:ext cx="1957524" cy="581353"/>
          </a:xfrm>
          <a:prstGeom prst="rect">
            <a:avLst/>
          </a:prstGeom>
        </p:spPr>
      </p:pic>
      <p:pic>
        <p:nvPicPr>
          <p:cNvPr id="8" name="Picture 7">
            <a:extLst>
              <a:ext uri="{FF2B5EF4-FFF2-40B4-BE49-F238E27FC236}">
                <a16:creationId xmlns:a16="http://schemas.microsoft.com/office/drawing/2014/main" id="{1DAD1920-12FE-E63B-6916-002CC96FB9D9}"/>
              </a:ext>
            </a:extLst>
          </p:cNvPr>
          <p:cNvPicPr>
            <a:picLocks noChangeAspect="1"/>
          </p:cNvPicPr>
          <p:nvPr/>
        </p:nvPicPr>
        <p:blipFill>
          <a:blip r:embed="rId4"/>
          <a:stretch>
            <a:fillRect/>
          </a:stretch>
        </p:blipFill>
        <p:spPr>
          <a:xfrm>
            <a:off x="-20320" y="0"/>
            <a:ext cx="2145522" cy="884646"/>
          </a:xfrm>
          <a:prstGeom prst="rect">
            <a:avLst/>
          </a:prstGeom>
        </p:spPr>
      </p:pic>
      <p:pic>
        <p:nvPicPr>
          <p:cNvPr id="10" name="Picture 9">
            <a:extLst>
              <a:ext uri="{FF2B5EF4-FFF2-40B4-BE49-F238E27FC236}">
                <a16:creationId xmlns:a16="http://schemas.microsoft.com/office/drawing/2014/main" id="{25957805-98FB-605E-A299-C53846101E30}"/>
              </a:ext>
            </a:extLst>
          </p:cNvPr>
          <p:cNvPicPr>
            <a:picLocks noChangeAspect="1"/>
          </p:cNvPicPr>
          <p:nvPr/>
        </p:nvPicPr>
        <p:blipFill>
          <a:blip r:embed="rId5"/>
          <a:stretch>
            <a:fillRect/>
          </a:stretch>
        </p:blipFill>
        <p:spPr>
          <a:xfrm>
            <a:off x="9769771" y="40005"/>
            <a:ext cx="2242835" cy="844642"/>
          </a:xfrm>
          <a:prstGeom prst="rect">
            <a:avLst/>
          </a:prstGeom>
        </p:spPr>
      </p:pic>
    </p:spTree>
    <p:extLst>
      <p:ext uri="{BB962C8B-B14F-4D97-AF65-F5344CB8AC3E}">
        <p14:creationId xmlns:p14="http://schemas.microsoft.com/office/powerpoint/2010/main" val="210514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E7B484-DF46-2FF7-0684-758FD33C6F0C}"/>
              </a:ext>
            </a:extLst>
          </p:cNvPr>
          <p:cNvSpPr>
            <a:spLocks noGrp="1"/>
          </p:cNvSpPr>
          <p:nvPr>
            <p:ph type="ftr" sz="quarter" idx="11"/>
          </p:nvPr>
        </p:nvSpPr>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2AD73E8E-F06A-0041-9B01-22E123076A79}"/>
              </a:ext>
            </a:extLst>
          </p:cNvPr>
          <p:cNvSpPr>
            <a:spLocks noGrp="1"/>
          </p:cNvSpPr>
          <p:nvPr>
            <p:ph type="sldNum" sz="quarter" idx="12"/>
          </p:nvPr>
        </p:nvSpPr>
        <p:spPr/>
        <p:txBody>
          <a:bodyPr/>
          <a:lstStyle/>
          <a:p>
            <a:fld id="{D5C956EC-0649-4FAC-A3B0-4148C3B7FE23}" type="slidenum">
              <a:rPr lang="en-US" smtClean="0"/>
              <a:t>6</a:t>
            </a:fld>
            <a:endParaRPr lang="en-US"/>
          </a:p>
        </p:txBody>
      </p:sp>
      <p:sp>
        <p:nvSpPr>
          <p:cNvPr id="5" name="Title 1">
            <a:extLst>
              <a:ext uri="{FF2B5EF4-FFF2-40B4-BE49-F238E27FC236}">
                <a16:creationId xmlns:a16="http://schemas.microsoft.com/office/drawing/2014/main" id="{7FB9876A-E0C5-C66E-EBC9-EF1D1D579A38}"/>
              </a:ext>
            </a:extLst>
          </p:cNvPr>
          <p:cNvSpPr txBox="1">
            <a:spLocks/>
          </p:cNvSpPr>
          <p:nvPr/>
        </p:nvSpPr>
        <p:spPr>
          <a:xfrm>
            <a:off x="2799348" y="692110"/>
            <a:ext cx="6369513" cy="7589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Who or What is A.I.M.I.E.?</a:t>
            </a:r>
          </a:p>
        </p:txBody>
      </p:sp>
      <p:pic>
        <p:nvPicPr>
          <p:cNvPr id="6" name="Picture 5">
            <a:extLst>
              <a:ext uri="{FF2B5EF4-FFF2-40B4-BE49-F238E27FC236}">
                <a16:creationId xmlns:a16="http://schemas.microsoft.com/office/drawing/2014/main" id="{B1EC5D05-7B1D-154E-FDB7-6E50B1AE2995}"/>
              </a:ext>
            </a:extLst>
          </p:cNvPr>
          <p:cNvPicPr>
            <a:picLocks noChangeAspect="1"/>
          </p:cNvPicPr>
          <p:nvPr/>
        </p:nvPicPr>
        <p:blipFill>
          <a:blip r:embed="rId2"/>
          <a:stretch>
            <a:fillRect/>
          </a:stretch>
        </p:blipFill>
        <p:spPr>
          <a:xfrm>
            <a:off x="190623" y="2411693"/>
            <a:ext cx="2321382" cy="1048115"/>
          </a:xfrm>
          <a:prstGeom prst="rect">
            <a:avLst/>
          </a:prstGeom>
        </p:spPr>
      </p:pic>
      <p:pic>
        <p:nvPicPr>
          <p:cNvPr id="7" name="Picture 6">
            <a:extLst>
              <a:ext uri="{FF2B5EF4-FFF2-40B4-BE49-F238E27FC236}">
                <a16:creationId xmlns:a16="http://schemas.microsoft.com/office/drawing/2014/main" id="{373CD2D1-DF69-01AE-1108-A47D5160EAA5}"/>
              </a:ext>
            </a:extLst>
          </p:cNvPr>
          <p:cNvPicPr>
            <a:picLocks noChangeAspect="1"/>
          </p:cNvPicPr>
          <p:nvPr/>
        </p:nvPicPr>
        <p:blipFill>
          <a:blip r:embed="rId3"/>
          <a:stretch>
            <a:fillRect/>
          </a:stretch>
        </p:blipFill>
        <p:spPr>
          <a:xfrm>
            <a:off x="2431628" y="2525723"/>
            <a:ext cx="2455736" cy="842375"/>
          </a:xfrm>
          <a:prstGeom prst="rect">
            <a:avLst/>
          </a:prstGeom>
        </p:spPr>
      </p:pic>
      <p:pic>
        <p:nvPicPr>
          <p:cNvPr id="8" name="Picture 7">
            <a:extLst>
              <a:ext uri="{FF2B5EF4-FFF2-40B4-BE49-F238E27FC236}">
                <a16:creationId xmlns:a16="http://schemas.microsoft.com/office/drawing/2014/main" id="{48A1DCBE-832B-2C8D-6907-552C505190E3}"/>
              </a:ext>
            </a:extLst>
          </p:cNvPr>
          <p:cNvPicPr>
            <a:picLocks noChangeAspect="1"/>
          </p:cNvPicPr>
          <p:nvPr/>
        </p:nvPicPr>
        <p:blipFill>
          <a:blip r:embed="rId4"/>
          <a:stretch>
            <a:fillRect/>
          </a:stretch>
        </p:blipFill>
        <p:spPr>
          <a:xfrm>
            <a:off x="4804347" y="2475220"/>
            <a:ext cx="2449308" cy="953780"/>
          </a:xfrm>
          <a:prstGeom prst="rect">
            <a:avLst/>
          </a:prstGeom>
        </p:spPr>
      </p:pic>
      <p:pic>
        <p:nvPicPr>
          <p:cNvPr id="9" name="Picture 8">
            <a:extLst>
              <a:ext uri="{FF2B5EF4-FFF2-40B4-BE49-F238E27FC236}">
                <a16:creationId xmlns:a16="http://schemas.microsoft.com/office/drawing/2014/main" id="{CB0EA98A-1DFC-5852-6EAF-004E2DC53799}"/>
              </a:ext>
            </a:extLst>
          </p:cNvPr>
          <p:cNvPicPr>
            <a:picLocks noChangeAspect="1"/>
          </p:cNvPicPr>
          <p:nvPr/>
        </p:nvPicPr>
        <p:blipFill>
          <a:blip r:embed="rId5"/>
          <a:stretch>
            <a:fillRect/>
          </a:stretch>
        </p:blipFill>
        <p:spPr>
          <a:xfrm>
            <a:off x="7212720" y="2525723"/>
            <a:ext cx="2769480" cy="788290"/>
          </a:xfrm>
          <a:prstGeom prst="rect">
            <a:avLst/>
          </a:prstGeom>
        </p:spPr>
      </p:pic>
      <p:pic>
        <p:nvPicPr>
          <p:cNvPr id="10" name="Picture 9">
            <a:extLst>
              <a:ext uri="{FF2B5EF4-FFF2-40B4-BE49-F238E27FC236}">
                <a16:creationId xmlns:a16="http://schemas.microsoft.com/office/drawing/2014/main" id="{12D05DA2-5E5B-942B-BF0E-579E3D6E111E}"/>
              </a:ext>
            </a:extLst>
          </p:cNvPr>
          <p:cNvPicPr>
            <a:picLocks noChangeAspect="1"/>
          </p:cNvPicPr>
          <p:nvPr/>
        </p:nvPicPr>
        <p:blipFill>
          <a:blip r:embed="rId6"/>
          <a:stretch>
            <a:fillRect/>
          </a:stretch>
        </p:blipFill>
        <p:spPr>
          <a:xfrm>
            <a:off x="9943253" y="2410880"/>
            <a:ext cx="2149060" cy="1017976"/>
          </a:xfrm>
          <a:prstGeom prst="rect">
            <a:avLst/>
          </a:prstGeom>
        </p:spPr>
      </p:pic>
      <p:sp>
        <p:nvSpPr>
          <p:cNvPr id="11" name="TextBox 10">
            <a:extLst>
              <a:ext uri="{FF2B5EF4-FFF2-40B4-BE49-F238E27FC236}">
                <a16:creationId xmlns:a16="http://schemas.microsoft.com/office/drawing/2014/main" id="{1F1145DE-D070-D531-7938-BC3A6F2879CA}"/>
              </a:ext>
            </a:extLst>
          </p:cNvPr>
          <p:cNvSpPr txBox="1"/>
          <p:nvPr/>
        </p:nvSpPr>
        <p:spPr>
          <a:xfrm>
            <a:off x="896353" y="3911089"/>
            <a:ext cx="10744200" cy="1569660"/>
          </a:xfrm>
          <a:prstGeom prst="rect">
            <a:avLst/>
          </a:prstGeom>
          <a:noFill/>
        </p:spPr>
        <p:txBody>
          <a:bodyPr wrap="square" rtlCol="0">
            <a:spAutoFit/>
          </a:bodyPr>
          <a:lstStyle/>
          <a:p>
            <a:r>
              <a:rPr lang="en-US" sz="2400" dirty="0"/>
              <a:t>A </a:t>
            </a:r>
            <a:r>
              <a:rPr lang="en-US" sz="2400" b="1" dirty="0"/>
              <a:t>5-step aligned process </a:t>
            </a:r>
            <a:r>
              <a:rPr lang="en-US" sz="2400" dirty="0"/>
              <a:t>predicated on assessments and intervention that share a high percentage of content. That is, the behaviors and skills measured by the assessments are the same or very similar to the behaviors and skills taught in the intervention program.  We call this </a:t>
            </a:r>
            <a:r>
              <a:rPr lang="en-US" sz="2400" b="1" dirty="0"/>
              <a:t>content aligned</a:t>
            </a:r>
            <a:r>
              <a:rPr lang="en-US" sz="2400" dirty="0"/>
              <a:t>!</a:t>
            </a:r>
          </a:p>
        </p:txBody>
      </p:sp>
      <p:pic>
        <p:nvPicPr>
          <p:cNvPr id="12" name="Picture 11">
            <a:extLst>
              <a:ext uri="{FF2B5EF4-FFF2-40B4-BE49-F238E27FC236}">
                <a16:creationId xmlns:a16="http://schemas.microsoft.com/office/drawing/2014/main" id="{BA7BA678-E9B0-A96C-82B7-803A4EFBD465}"/>
              </a:ext>
            </a:extLst>
          </p:cNvPr>
          <p:cNvPicPr>
            <a:picLocks noChangeAspect="1"/>
          </p:cNvPicPr>
          <p:nvPr/>
        </p:nvPicPr>
        <p:blipFill>
          <a:blip r:embed="rId7"/>
          <a:stretch>
            <a:fillRect/>
          </a:stretch>
        </p:blipFill>
        <p:spPr>
          <a:xfrm>
            <a:off x="94611" y="83040"/>
            <a:ext cx="1603483" cy="197711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F1661DD2-1603-08A8-8C29-DF0B1FE4432B}"/>
              </a:ext>
            </a:extLst>
          </p:cNvPr>
          <p:cNvPicPr>
            <a:picLocks noChangeAspect="1"/>
          </p:cNvPicPr>
          <p:nvPr/>
        </p:nvPicPr>
        <p:blipFill>
          <a:blip r:embed="rId8"/>
          <a:stretch>
            <a:fillRect/>
          </a:stretch>
        </p:blipFill>
        <p:spPr>
          <a:xfrm>
            <a:off x="132360" y="6087101"/>
            <a:ext cx="2299268" cy="682845"/>
          </a:xfrm>
          <a:prstGeom prst="rect">
            <a:avLst/>
          </a:prstGeom>
        </p:spPr>
      </p:pic>
    </p:spTree>
    <p:extLst>
      <p:ext uri="{BB962C8B-B14F-4D97-AF65-F5344CB8AC3E}">
        <p14:creationId xmlns:p14="http://schemas.microsoft.com/office/powerpoint/2010/main" val="18866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DC57-7ED0-6EE1-2D9E-E3EE73E00A2B}"/>
              </a:ext>
            </a:extLst>
          </p:cNvPr>
          <p:cNvSpPr>
            <a:spLocks noGrp="1"/>
          </p:cNvSpPr>
          <p:nvPr>
            <p:ph type="title"/>
          </p:nvPr>
        </p:nvSpPr>
        <p:spPr>
          <a:xfrm>
            <a:off x="569494" y="26487"/>
            <a:ext cx="10866522" cy="821739"/>
          </a:xfrm>
        </p:spPr>
        <p:txBody>
          <a:bodyPr>
            <a:normAutofit/>
          </a:bodyPr>
          <a:lstStyle/>
          <a:p>
            <a:r>
              <a:rPr lang="en-US" sz="3200" b="1" dirty="0">
                <a:latin typeface="+mn-lt"/>
              </a:rPr>
              <a:t>The Steps in a Complete Action Plan</a:t>
            </a:r>
          </a:p>
        </p:txBody>
      </p:sp>
      <p:sp>
        <p:nvSpPr>
          <p:cNvPr id="3" name="Footer Placeholder 2">
            <a:extLst>
              <a:ext uri="{FF2B5EF4-FFF2-40B4-BE49-F238E27FC236}">
                <a16:creationId xmlns:a16="http://schemas.microsoft.com/office/drawing/2014/main" id="{8F9F75A2-F23B-0D69-5729-655597B9745E}"/>
              </a:ext>
            </a:extLst>
          </p:cNvPr>
          <p:cNvSpPr>
            <a:spLocks noGrp="1"/>
          </p:cNvSpPr>
          <p:nvPr>
            <p:ph type="ftr" sz="quarter" idx="11"/>
          </p:nvPr>
        </p:nvSpPr>
        <p:spPr/>
        <p:txBody>
          <a:bodyPr/>
          <a:lstStyle/>
          <a:p>
            <a:r>
              <a:rPr lang="en-US"/>
              <a:t>A.I.M.I.E. Action Planning </a:t>
            </a:r>
          </a:p>
        </p:txBody>
      </p:sp>
      <p:sp>
        <p:nvSpPr>
          <p:cNvPr id="4" name="Slide Number Placeholder 3">
            <a:extLst>
              <a:ext uri="{FF2B5EF4-FFF2-40B4-BE49-F238E27FC236}">
                <a16:creationId xmlns:a16="http://schemas.microsoft.com/office/drawing/2014/main" id="{B4ACB2F5-8FEB-D78E-4625-6D1A743989C4}"/>
              </a:ext>
            </a:extLst>
          </p:cNvPr>
          <p:cNvSpPr>
            <a:spLocks noGrp="1"/>
          </p:cNvSpPr>
          <p:nvPr>
            <p:ph type="sldNum" sz="quarter" idx="12"/>
          </p:nvPr>
        </p:nvSpPr>
        <p:spPr/>
        <p:txBody>
          <a:bodyPr/>
          <a:lstStyle/>
          <a:p>
            <a:fld id="{55201CF6-B988-4D98-B4A6-0EAA130BBFFC}" type="slidenum">
              <a:rPr lang="en-US" smtClean="0"/>
              <a:t>7</a:t>
            </a:fld>
            <a:endParaRPr lang="en-US"/>
          </a:p>
        </p:txBody>
      </p:sp>
      <p:sp>
        <p:nvSpPr>
          <p:cNvPr id="10" name="TextBox 9">
            <a:extLst>
              <a:ext uri="{FF2B5EF4-FFF2-40B4-BE49-F238E27FC236}">
                <a16:creationId xmlns:a16="http://schemas.microsoft.com/office/drawing/2014/main" id="{1B140348-2B57-E01D-4863-2164EA3B7539}"/>
              </a:ext>
            </a:extLst>
          </p:cNvPr>
          <p:cNvSpPr txBox="1"/>
          <p:nvPr/>
        </p:nvSpPr>
        <p:spPr>
          <a:xfrm>
            <a:off x="569494" y="760519"/>
            <a:ext cx="11149264" cy="830997"/>
          </a:xfrm>
          <a:prstGeom prst="rect">
            <a:avLst/>
          </a:prstGeom>
          <a:noFill/>
        </p:spPr>
        <p:txBody>
          <a:bodyPr wrap="square">
            <a:spAutoFit/>
          </a:bodyPr>
          <a:lstStyle/>
          <a:p>
            <a:r>
              <a:rPr lang="en-US" sz="1600" dirty="0"/>
              <a:t>The </a:t>
            </a:r>
            <a:r>
              <a:rPr lang="en-US" sz="1600" b="1" dirty="0"/>
              <a:t>SSIS A.I.M.I.E. Action Plan </a:t>
            </a:r>
            <a:r>
              <a:rPr lang="en-US" sz="1600" dirty="0"/>
              <a:t>is a data-driven sequence of decision steps using the proven efficient and intervention sensitive SSIS assessments to link to SEL intervention programs aligned with the CASEL Competency Framework. Most CASEL SELect Programs provide many lessons that align well with the content assessed by the SSIS SEL assessments.  </a:t>
            </a:r>
            <a:endParaRPr lang="en-US" sz="1600" b="1" dirty="0"/>
          </a:p>
        </p:txBody>
      </p:sp>
      <p:sp>
        <p:nvSpPr>
          <p:cNvPr id="11" name="TextBox 10">
            <a:extLst>
              <a:ext uri="{FF2B5EF4-FFF2-40B4-BE49-F238E27FC236}">
                <a16:creationId xmlns:a16="http://schemas.microsoft.com/office/drawing/2014/main" id="{A6797ED4-77E0-2F6C-3113-1DF1CE6C824B}"/>
              </a:ext>
            </a:extLst>
          </p:cNvPr>
          <p:cNvSpPr txBox="1"/>
          <p:nvPr/>
        </p:nvSpPr>
        <p:spPr>
          <a:xfrm>
            <a:off x="631657" y="2500962"/>
            <a:ext cx="10804359" cy="4124206"/>
          </a:xfrm>
          <a:prstGeom prst="rect">
            <a:avLst/>
          </a:prstGeom>
          <a:noFill/>
        </p:spPr>
        <p:txBody>
          <a:bodyPr wrap="square" rtlCol="0">
            <a:spAutoFit/>
          </a:bodyPr>
          <a:lstStyle/>
          <a:p>
            <a:r>
              <a:rPr lang="en-US" sz="1600" dirty="0"/>
              <a:t>When you have SSIS assessment reports, you are ready for the </a:t>
            </a:r>
            <a:r>
              <a:rPr lang="en-US" sz="1600" b="1" i="1" dirty="0"/>
              <a:t>Assess</a:t>
            </a:r>
            <a:r>
              <a:rPr lang="en-US" sz="1600" dirty="0"/>
              <a:t> step where you focus on individual or groups of students’ scores and performance levels to determine relative strengths and areas for improvement. The </a:t>
            </a:r>
            <a:r>
              <a:rPr lang="en-US" sz="1600" b="1" i="1" dirty="0"/>
              <a:t>Identify </a:t>
            </a:r>
            <a:r>
              <a:rPr lang="en-US" sz="1600" dirty="0"/>
              <a:t>step follows and involves decisions regarding skill domain priorities (low, moderate, high) and the nature of the instructional goal (increase, maintain, decrease) for each priority domain.</a:t>
            </a:r>
          </a:p>
          <a:p>
            <a:endParaRPr lang="en-US" sz="1000" dirty="0"/>
          </a:p>
          <a:p>
            <a:r>
              <a:rPr lang="en-US" sz="1600" dirty="0"/>
              <a:t>The </a:t>
            </a:r>
            <a:r>
              <a:rPr lang="en-US" sz="1600" b="1" dirty="0"/>
              <a:t>Match </a:t>
            </a:r>
            <a:r>
              <a:rPr lang="en-US" sz="1600" dirty="0"/>
              <a:t>step follows and requires a thorough understanding of one’s intervention program to determine which lessons to teach the behaviors, skills, and attitudes prioritized for improvement. This matching process involves (a) knowing the content of the items assessed and (b) the content of the lessons taught. Persons knowledgeable of both the assessment and intervention program content are needed to complete this step. </a:t>
            </a:r>
          </a:p>
          <a:p>
            <a:endParaRPr lang="en-US" sz="1000" dirty="0"/>
          </a:p>
          <a:p>
            <a:r>
              <a:rPr lang="en-US" sz="1600" dirty="0"/>
              <a:t>The </a:t>
            </a:r>
            <a:r>
              <a:rPr lang="en-US" sz="1600" b="1" dirty="0"/>
              <a:t>Implement </a:t>
            </a:r>
            <a:r>
              <a:rPr lang="en-US" sz="1600" dirty="0"/>
              <a:t>step is influenced by users’ available time and the scope of the instruction. At a minimum, one’s intervention Start Date and End Date should be considered to organize how many of the lessons can be taught. </a:t>
            </a:r>
          </a:p>
          <a:p>
            <a:endParaRPr lang="en-US" sz="1600" dirty="0"/>
          </a:p>
          <a:p>
            <a:r>
              <a:rPr lang="en-US" sz="1600" dirty="0"/>
              <a:t>Finally, all intervention programs should be evaluated to determine if students made progress and achieved the expected outcomes. The </a:t>
            </a:r>
            <a:r>
              <a:rPr lang="en-US" sz="1600" b="1" dirty="0"/>
              <a:t>Evaluate</a:t>
            </a:r>
            <a:r>
              <a:rPr lang="en-US" sz="1600" dirty="0"/>
              <a:t> step requires the re-administration of the SSIS SEL assessment a week or two after the program’s End Date to determine the amount of improvement observed by comparing pre-intervention and post-intervention score results.</a:t>
            </a:r>
          </a:p>
          <a:p>
            <a:endParaRPr lang="en-US" dirty="0"/>
          </a:p>
        </p:txBody>
      </p:sp>
      <p:pic>
        <p:nvPicPr>
          <p:cNvPr id="5" name="Picture 4">
            <a:extLst>
              <a:ext uri="{FF2B5EF4-FFF2-40B4-BE49-F238E27FC236}">
                <a16:creationId xmlns:a16="http://schemas.microsoft.com/office/drawing/2014/main" id="{83FA5562-B9FD-70F4-0ECD-C3FE1FB0A60A}"/>
              </a:ext>
            </a:extLst>
          </p:cNvPr>
          <p:cNvPicPr>
            <a:picLocks noChangeAspect="1"/>
          </p:cNvPicPr>
          <p:nvPr/>
        </p:nvPicPr>
        <p:blipFill>
          <a:blip r:embed="rId2"/>
          <a:stretch>
            <a:fillRect/>
          </a:stretch>
        </p:blipFill>
        <p:spPr>
          <a:xfrm>
            <a:off x="751647" y="1736294"/>
            <a:ext cx="10221153" cy="67657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A1CDD048-5266-4CC2-7F01-F8494879618D}"/>
              </a:ext>
            </a:extLst>
          </p:cNvPr>
          <p:cNvPicPr>
            <a:picLocks noChangeAspect="1"/>
          </p:cNvPicPr>
          <p:nvPr/>
        </p:nvPicPr>
        <p:blipFill>
          <a:blip r:embed="rId3"/>
          <a:stretch>
            <a:fillRect/>
          </a:stretch>
        </p:blipFill>
        <p:spPr>
          <a:xfrm>
            <a:off x="132361" y="6311619"/>
            <a:ext cx="1750582" cy="519894"/>
          </a:xfrm>
          <a:prstGeom prst="rect">
            <a:avLst/>
          </a:prstGeom>
        </p:spPr>
      </p:pic>
    </p:spTree>
    <p:extLst>
      <p:ext uri="{BB962C8B-B14F-4D97-AF65-F5344CB8AC3E}">
        <p14:creationId xmlns:p14="http://schemas.microsoft.com/office/powerpoint/2010/main" val="260306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1000"/>
                                        <p:tgtEl>
                                          <p:spTgt spid="11">
                                            <p:txEl>
                                              <p:pRg st="6" end="6"/>
                                            </p:txEl>
                                          </p:spTgt>
                                        </p:tgtEl>
                                      </p:cBhvr>
                                    </p:animEffect>
                                    <p:anim calcmode="lin" valueType="num">
                                      <p:cBhvr>
                                        <p:cTn id="2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880721-008A-1CA0-B1AB-E7D947DF0E53}"/>
              </a:ext>
            </a:extLst>
          </p:cNvPr>
          <p:cNvSpPr>
            <a:spLocks noGrp="1"/>
          </p:cNvSpPr>
          <p:nvPr>
            <p:ph type="ftr" sz="quarter" idx="11"/>
          </p:nvPr>
        </p:nvSpPr>
        <p:spPr>
          <a:xfrm>
            <a:off x="6808374" y="6481010"/>
            <a:ext cx="2338137" cy="365125"/>
          </a:xfrm>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B7D4A230-D14B-8EF8-C740-7BD7FC6C261D}"/>
              </a:ext>
            </a:extLst>
          </p:cNvPr>
          <p:cNvSpPr>
            <a:spLocks noGrp="1"/>
          </p:cNvSpPr>
          <p:nvPr>
            <p:ph type="sldNum" sz="quarter" idx="12"/>
          </p:nvPr>
        </p:nvSpPr>
        <p:spPr>
          <a:xfrm>
            <a:off x="9073816" y="6481011"/>
            <a:ext cx="2743200" cy="365125"/>
          </a:xfrm>
        </p:spPr>
        <p:txBody>
          <a:bodyPr/>
          <a:lstStyle/>
          <a:p>
            <a:fld id="{55201CF6-B988-4D98-B4A6-0EAA130BBFFC}" type="slidenum">
              <a:rPr lang="en-US" smtClean="0"/>
              <a:t>8</a:t>
            </a:fld>
            <a:endParaRPr lang="en-US" dirty="0"/>
          </a:p>
        </p:txBody>
      </p:sp>
      <p:pic>
        <p:nvPicPr>
          <p:cNvPr id="5" name="Picture 4" descr="A screenshot of a computer&#10;&#10;Description automatically generated">
            <a:extLst>
              <a:ext uri="{FF2B5EF4-FFF2-40B4-BE49-F238E27FC236}">
                <a16:creationId xmlns:a16="http://schemas.microsoft.com/office/drawing/2014/main" id="{12C19ABB-2F79-D52D-C676-6A9484AC6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363" y="143570"/>
            <a:ext cx="7162527" cy="3732437"/>
          </a:xfrm>
          <a:prstGeom prst="rect">
            <a:avLst/>
          </a:prstGeom>
          <a:ln>
            <a:noFill/>
          </a:ln>
          <a:effectLst>
            <a:outerShdw blurRad="190500" algn="tl" rotWithShape="0">
              <a:srgbClr val="000000">
                <a:alpha val="70000"/>
              </a:srgbClr>
            </a:outerShdw>
          </a:effectLst>
        </p:spPr>
      </p:pic>
      <p:sp>
        <p:nvSpPr>
          <p:cNvPr id="7" name="Arrow: Right 6">
            <a:extLst>
              <a:ext uri="{FF2B5EF4-FFF2-40B4-BE49-F238E27FC236}">
                <a16:creationId xmlns:a16="http://schemas.microsoft.com/office/drawing/2014/main" id="{3F1CB022-21F3-700C-2B11-88B7991AEC3C}"/>
              </a:ext>
            </a:extLst>
          </p:cNvPr>
          <p:cNvSpPr/>
          <p:nvPr/>
        </p:nvSpPr>
        <p:spPr>
          <a:xfrm rot="20707196">
            <a:off x="2850048" y="750391"/>
            <a:ext cx="76393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75249F6-825F-633F-91DC-8F2C79EB7E68}"/>
              </a:ext>
            </a:extLst>
          </p:cNvPr>
          <p:cNvPicPr>
            <a:picLocks noChangeAspect="1"/>
          </p:cNvPicPr>
          <p:nvPr/>
        </p:nvPicPr>
        <p:blipFill>
          <a:blip r:embed="rId3"/>
          <a:stretch>
            <a:fillRect/>
          </a:stretch>
        </p:blipFill>
        <p:spPr>
          <a:xfrm>
            <a:off x="4413120" y="3468913"/>
            <a:ext cx="7338049" cy="3297754"/>
          </a:xfrm>
          <a:prstGeom prst="rect">
            <a:avLst/>
          </a:prstGeom>
        </p:spPr>
      </p:pic>
      <p:sp>
        <p:nvSpPr>
          <p:cNvPr id="12" name="Arrow: Right 11">
            <a:extLst>
              <a:ext uri="{FF2B5EF4-FFF2-40B4-BE49-F238E27FC236}">
                <a16:creationId xmlns:a16="http://schemas.microsoft.com/office/drawing/2014/main" id="{E85D5759-69C8-2F80-28BD-FBA4B98B879F}"/>
              </a:ext>
            </a:extLst>
          </p:cNvPr>
          <p:cNvSpPr/>
          <p:nvPr/>
        </p:nvSpPr>
        <p:spPr>
          <a:xfrm rot="20494193">
            <a:off x="3744072" y="3887060"/>
            <a:ext cx="79325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C800BC-0BDF-309A-8F5B-29ECCB798871}"/>
              </a:ext>
            </a:extLst>
          </p:cNvPr>
          <p:cNvSpPr/>
          <p:nvPr/>
        </p:nvSpPr>
        <p:spPr>
          <a:xfrm>
            <a:off x="130125" y="276302"/>
            <a:ext cx="2677906" cy="647341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 downloadable version of A.I.M.I.E. is located under the </a:t>
            </a:r>
            <a:r>
              <a:rPr lang="en-US" sz="2000" b="1" dirty="0"/>
              <a:t>Assessment Resources </a:t>
            </a:r>
            <a:r>
              <a:rPr lang="en-US" sz="2000" dirty="0"/>
              <a:t>tab on the Reports List page of Resonant Education’s website.</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dirty="0"/>
          </a:p>
          <a:p>
            <a:pPr algn="ctr"/>
            <a:endParaRPr lang="en-US" dirty="0"/>
          </a:p>
        </p:txBody>
      </p:sp>
      <p:pic>
        <p:nvPicPr>
          <p:cNvPr id="16" name="Picture 15">
            <a:extLst>
              <a:ext uri="{FF2B5EF4-FFF2-40B4-BE49-F238E27FC236}">
                <a16:creationId xmlns:a16="http://schemas.microsoft.com/office/drawing/2014/main" id="{3F758D3E-756F-8756-8615-70778D55BCDF}"/>
              </a:ext>
            </a:extLst>
          </p:cNvPr>
          <p:cNvPicPr>
            <a:picLocks noChangeAspect="1"/>
          </p:cNvPicPr>
          <p:nvPr/>
        </p:nvPicPr>
        <p:blipFill>
          <a:blip r:embed="rId4"/>
          <a:stretch>
            <a:fillRect/>
          </a:stretch>
        </p:blipFill>
        <p:spPr>
          <a:xfrm>
            <a:off x="216158" y="5887605"/>
            <a:ext cx="2481389" cy="775967"/>
          </a:xfrm>
          <a:prstGeom prst="rect">
            <a:avLst/>
          </a:prstGeom>
        </p:spPr>
      </p:pic>
    </p:spTree>
    <p:extLst>
      <p:ext uri="{BB962C8B-B14F-4D97-AF65-F5344CB8AC3E}">
        <p14:creationId xmlns:p14="http://schemas.microsoft.com/office/powerpoint/2010/main" val="41990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F27B9B-01E2-6EF7-FB0F-BFC7E20B2EFC}"/>
              </a:ext>
            </a:extLst>
          </p:cNvPr>
          <p:cNvSpPr>
            <a:spLocks noGrp="1"/>
          </p:cNvSpPr>
          <p:nvPr>
            <p:ph type="ftr" sz="quarter" idx="11"/>
          </p:nvPr>
        </p:nvSpPr>
        <p:spPr>
          <a:xfrm>
            <a:off x="8372999" y="6378576"/>
            <a:ext cx="2681037" cy="365125"/>
          </a:xfrm>
        </p:spPr>
        <p:txBody>
          <a:bodyPr/>
          <a:lstStyle/>
          <a:p>
            <a:r>
              <a:rPr lang="en-US"/>
              <a:t>A.I.M.I.E. Action Planning </a:t>
            </a:r>
            <a:endParaRPr lang="en-US" dirty="0"/>
          </a:p>
        </p:txBody>
      </p:sp>
      <p:sp>
        <p:nvSpPr>
          <p:cNvPr id="3" name="Slide Number Placeholder 2">
            <a:extLst>
              <a:ext uri="{FF2B5EF4-FFF2-40B4-BE49-F238E27FC236}">
                <a16:creationId xmlns:a16="http://schemas.microsoft.com/office/drawing/2014/main" id="{7F6D528C-3A51-2082-3201-F2166C53D155}"/>
              </a:ext>
            </a:extLst>
          </p:cNvPr>
          <p:cNvSpPr>
            <a:spLocks noGrp="1"/>
          </p:cNvSpPr>
          <p:nvPr>
            <p:ph type="sldNum" sz="quarter" idx="12"/>
          </p:nvPr>
        </p:nvSpPr>
        <p:spPr/>
        <p:txBody>
          <a:bodyPr/>
          <a:lstStyle/>
          <a:p>
            <a:fld id="{D5C956EC-0649-4FAC-A3B0-4148C3B7FE23}" type="slidenum">
              <a:rPr lang="en-US" smtClean="0"/>
              <a:t>9</a:t>
            </a:fld>
            <a:endParaRPr lang="en-US"/>
          </a:p>
        </p:txBody>
      </p:sp>
      <p:pic>
        <p:nvPicPr>
          <p:cNvPr id="6" name="Picture 5">
            <a:extLst>
              <a:ext uri="{FF2B5EF4-FFF2-40B4-BE49-F238E27FC236}">
                <a16:creationId xmlns:a16="http://schemas.microsoft.com/office/drawing/2014/main" id="{FDCF7957-BE73-CD89-F2E4-3B87F9B99B96}"/>
              </a:ext>
            </a:extLst>
          </p:cNvPr>
          <p:cNvPicPr>
            <a:picLocks noChangeAspect="1"/>
          </p:cNvPicPr>
          <p:nvPr/>
        </p:nvPicPr>
        <p:blipFill>
          <a:blip r:embed="rId2"/>
          <a:stretch>
            <a:fillRect/>
          </a:stretch>
        </p:blipFill>
        <p:spPr>
          <a:xfrm>
            <a:off x="363559" y="710013"/>
            <a:ext cx="5429646" cy="4271164"/>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6DDEB5BB-560D-129D-2699-E903AB1A518A}"/>
              </a:ext>
            </a:extLst>
          </p:cNvPr>
          <p:cNvPicPr>
            <a:picLocks noChangeAspect="1"/>
          </p:cNvPicPr>
          <p:nvPr/>
        </p:nvPicPr>
        <p:blipFill>
          <a:blip r:embed="rId3"/>
          <a:stretch>
            <a:fillRect/>
          </a:stretch>
        </p:blipFill>
        <p:spPr>
          <a:xfrm>
            <a:off x="6001638" y="710013"/>
            <a:ext cx="6018818" cy="4184432"/>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A51B59C4-4B65-12D6-B6BA-77839CD61998}"/>
              </a:ext>
            </a:extLst>
          </p:cNvPr>
          <p:cNvPicPr>
            <a:picLocks noChangeAspect="1"/>
          </p:cNvPicPr>
          <p:nvPr/>
        </p:nvPicPr>
        <p:blipFill>
          <a:blip r:embed="rId4"/>
          <a:stretch>
            <a:fillRect/>
          </a:stretch>
        </p:blipFill>
        <p:spPr>
          <a:xfrm>
            <a:off x="3581401" y="2780998"/>
            <a:ext cx="4732459" cy="3854271"/>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5A37FADA-B94A-63BD-321B-DA643F762E08}"/>
              </a:ext>
            </a:extLst>
          </p:cNvPr>
          <p:cNvSpPr txBox="1"/>
          <p:nvPr/>
        </p:nvSpPr>
        <p:spPr>
          <a:xfrm>
            <a:off x="2442409" y="114299"/>
            <a:ext cx="7994985" cy="830997"/>
          </a:xfrm>
          <a:prstGeom prst="rect">
            <a:avLst/>
          </a:prstGeom>
          <a:noFill/>
        </p:spPr>
        <p:txBody>
          <a:bodyPr wrap="square" rtlCol="0">
            <a:spAutoFit/>
          </a:bodyPr>
          <a:lstStyle/>
          <a:p>
            <a:r>
              <a:rPr lang="en-US" sz="2400" b="1" dirty="0"/>
              <a:t>The 3-Page A.I.M.I.E. Action Plan Guide downloadable worksheet</a:t>
            </a:r>
          </a:p>
        </p:txBody>
      </p:sp>
      <p:pic>
        <p:nvPicPr>
          <p:cNvPr id="5" name="Picture 4">
            <a:extLst>
              <a:ext uri="{FF2B5EF4-FFF2-40B4-BE49-F238E27FC236}">
                <a16:creationId xmlns:a16="http://schemas.microsoft.com/office/drawing/2014/main" id="{90E5A23E-9BE7-15AA-7DE7-C12562467F75}"/>
              </a:ext>
            </a:extLst>
          </p:cNvPr>
          <p:cNvPicPr>
            <a:picLocks noChangeAspect="1"/>
          </p:cNvPicPr>
          <p:nvPr/>
        </p:nvPicPr>
        <p:blipFill>
          <a:blip r:embed="rId5"/>
          <a:stretch>
            <a:fillRect/>
          </a:stretch>
        </p:blipFill>
        <p:spPr>
          <a:xfrm>
            <a:off x="135868" y="6215506"/>
            <a:ext cx="2004192" cy="595212"/>
          </a:xfrm>
          <a:prstGeom prst="rect">
            <a:avLst/>
          </a:prstGeom>
        </p:spPr>
      </p:pic>
    </p:spTree>
    <p:extLst>
      <p:ext uri="{BB962C8B-B14F-4D97-AF65-F5344CB8AC3E}">
        <p14:creationId xmlns:p14="http://schemas.microsoft.com/office/powerpoint/2010/main" val="6778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DD5F249CCDE341908EB1A328AFDC77" ma:contentTypeVersion="4" ma:contentTypeDescription="Create a new document." ma:contentTypeScope="" ma:versionID="89de46374a8f9989f0ac7d952664c6a1">
  <xsd:schema xmlns:xsd="http://www.w3.org/2001/XMLSchema" xmlns:xs="http://www.w3.org/2001/XMLSchema" xmlns:p="http://schemas.microsoft.com/office/2006/metadata/properties" xmlns:ns3="2c28f4a2-6dee-4bc0-b066-5e5506242ac3" targetNamespace="http://schemas.microsoft.com/office/2006/metadata/properties" ma:root="true" ma:fieldsID="233682f798ec4481e887283b220ce15c" ns3:_="">
    <xsd:import namespace="2c28f4a2-6dee-4bc0-b066-5e5506242ac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8f4a2-6dee-4bc0-b066-5e5506242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25D3F7-51DD-4BC7-BFE7-31EAC20F6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28f4a2-6dee-4bc0-b066-5e5506242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078BF6-90D1-4BAD-9A2E-4D78C57EF301}">
  <ds:schemaRefs>
    <ds:schemaRef ds:uri="http://www.w3.org/XML/1998/namespace"/>
    <ds:schemaRef ds:uri="http://purl.org/dc/dcmitype/"/>
    <ds:schemaRef ds:uri="http://schemas.microsoft.com/office/2006/documentManagement/types"/>
    <ds:schemaRef ds:uri="http://purl.org/dc/terms/"/>
    <ds:schemaRef ds:uri="2c28f4a2-6dee-4bc0-b066-5e5506242ac3"/>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54BCD522-99D1-4CC4-A8CE-B882AA6D0D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10277</TotalTime>
  <Words>2556</Words>
  <Application>Microsoft Office PowerPoint</Application>
  <PresentationFormat>Widescreen</PresentationFormat>
  <Paragraphs>252</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Wingdings</vt:lpstr>
      <vt:lpstr>Office Theme</vt:lpstr>
      <vt:lpstr>1_Office Theme</vt:lpstr>
      <vt:lpstr>Action Planning with A.I.M.I.E.</vt:lpstr>
      <vt:lpstr>Purpose  of this Session </vt:lpstr>
      <vt:lpstr>Fundamental Premises about Assessment to Enable Better Intervention</vt:lpstr>
      <vt:lpstr>PowerPoint Presentation</vt:lpstr>
      <vt:lpstr>PowerPoint Presentation</vt:lpstr>
      <vt:lpstr>PowerPoint Presentation</vt:lpstr>
      <vt:lpstr>The Steps in a Complete Action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Summary </vt:lpstr>
      <vt:lpstr>Use A.I.M.I.E. to Create Action Plans for  Individual Students, Small Groups, Entire Classrooms, &amp; Schools</vt:lpstr>
      <vt:lpstr>The 5-Step A.I.M.I.E. Process Should be Recurring so that  Assessment + Intervention Results Drive Future Instruction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SSIS SEL Brief + Mental Health  Performance Scale</dc:title>
  <dc:creator>Elliott</dc:creator>
  <cp:lastModifiedBy>Steve Elliott (Sanford School)</cp:lastModifiedBy>
  <cp:revision>65</cp:revision>
  <cp:lastPrinted>2023-03-27T16:35:10Z</cp:lastPrinted>
  <dcterms:created xsi:type="dcterms:W3CDTF">2022-05-14T02:24:23Z</dcterms:created>
  <dcterms:modified xsi:type="dcterms:W3CDTF">2023-08-19T12:06:42Z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0x010100C9DD5F249CCDE341908EB1A328AFDC77</vt:lpwstr>
  </property>
</Properties>
</file>